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Old Standard TT"/>
      <p:regular r:id="rId25"/>
      <p:bold r:id="rId26"/>
      <p: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ldStandardTT-bold.fntdata"/><Relationship Id="rId25" Type="http://schemas.openxmlformats.org/officeDocument/2006/relationships/font" Target="fonts/OldStandardTT-regular.fntdata"/><Relationship Id="rId27" Type="http://schemas.openxmlformats.org/officeDocument/2006/relationships/font" Target="fonts/OldStandardTT-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One possible explanation may be that the merit order becomes violated more often as wind variability increases, due to the need to quickly fill in supply gaps that result from inaccurate wind forecasts; this would hypothetically be done by calling upon quick-starting but more expensive resources like oil or natural gas. However, the frequency at which these merit order violations occur is difficult to discern from our data.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It’s really a mapping of the bid curve in reverse to look at the price changes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The changing of the resource mix directly influences the price of energy</a:t>
            </a:r>
          </a:p>
          <a:p>
            <a:pPr indent="-298450" lvl="1" marL="9144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Coal, oil, and nuclear exiting</a:t>
            </a:r>
          </a:p>
          <a:p>
            <a:pPr indent="-298450" lvl="1" marL="9144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Renewables, natural gas entering</a:t>
            </a:r>
          </a:p>
          <a:p>
            <a:pPr indent="-298450" lvl="0" marL="4572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High savings from current mix at high demand hours</a:t>
            </a:r>
          </a:p>
          <a:p>
            <a:pPr indent="-298450" lvl="0" marL="4572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Wind and natural gas → two main price segment regime, with some higher spikes</a:t>
            </a:r>
          </a:p>
          <a:p>
            <a:pPr indent="-298450" lvl="0" marL="457200">
              <a:lnSpc>
                <a:spcPct val="115000"/>
              </a:lnSpc>
              <a:spcBef>
                <a:spcPts val="0"/>
              </a:spcBef>
              <a:spcAft>
                <a:spcPts val="1600"/>
              </a:spcAft>
              <a:buClr>
                <a:schemeClr val="dk1"/>
              </a:buClr>
              <a:buSzPct val="100000"/>
              <a:buFont typeface="Old Standard TT"/>
              <a:buChar char="●"/>
            </a:pPr>
            <a:r>
              <a:rPr lang="en">
                <a:solidFill>
                  <a:schemeClr val="dk1"/>
                </a:solidFill>
                <a:latin typeface="Old Standard TT"/>
                <a:ea typeface="Old Standard TT"/>
                <a:cs typeface="Old Standard TT"/>
                <a:sym typeface="Old Standard TT"/>
              </a:rPr>
              <a:t>Must look at constraints of variability and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My goal is to look at the impact of increased wind generation on prices in electricity markets, using the New England market as an example. To do this, I look at the impact of changes in resource penetrations on prices in historical data from the New England market, and then simulate the effect of increased wind generation on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ISO exists to ensure grid reliability, handling the bulk procurement of electricity which is then passed on to customer facing utilities like national grid that distribute to end users.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It runs competitive electricity markets, where many sellers of electricity can bid the prices and quantities at which they can offer electricity to meet demand. By taking in data and often owning transmission lines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Merit order procurement: purchase things in least cost order. </a:t>
            </a:r>
          </a:p>
          <a:p>
            <a:pPr lvl="0">
              <a:spcBef>
                <a:spcPts val="0"/>
              </a:spcBef>
              <a:buNone/>
            </a:pPr>
            <a:r>
              <a:rPr lang="en"/>
              <a:t>The majority of energy is purchased in this way, during different time periods.</a:t>
            </a:r>
          </a:p>
          <a:p>
            <a:pPr lvl="0" rtl="0">
              <a:spcBef>
                <a:spcPts val="0"/>
              </a:spcBef>
              <a:buNone/>
            </a:pPr>
            <a:r>
              <a:rPr lang="en"/>
              <a:t>Not important to know, but day-ahead market is the one I focus on, where hourly supply and demand is balanced according to bids sent in a day before the daily period starts.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 name="Shape 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bid curve is the representation of all the supply ordered by price. </a:t>
            </a:r>
          </a:p>
          <a:p>
            <a:pPr lvl="0" rtl="0">
              <a:spcBef>
                <a:spcPts val="0"/>
              </a:spcBef>
              <a:buNone/>
            </a:pPr>
            <a:r>
              <a:rPr lang="en"/>
              <a:t>Different resources exhibit different prices (place of coal and gas vary depending on the market, due to environmental regulations, regional price differences, etc.)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From my own data!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641934" y="3597500"/>
            <a:ext cx="390299" cy="0"/>
          </a:xfrm>
          <a:prstGeom prst="straightConnector1">
            <a:avLst/>
          </a:prstGeom>
          <a:noFill/>
          <a:ln cap="flat" cmpd="sng" w="28575">
            <a:solidFill>
              <a:schemeClr val="accent1"/>
            </a:solidFill>
            <a:prstDash val="solid"/>
            <a:round/>
            <a:headEnd len="med" w="med" type="none"/>
            <a:tailEnd len="med" w="med" type="none"/>
          </a:ln>
        </p:spPr>
      </p:cxnSp>
      <p:sp>
        <p:nvSpPr>
          <p:cNvPr id="12" name="Shape 12"/>
          <p:cNvSpPr txBox="1"/>
          <p:nvPr>
            <p:ph type="ctrTitle"/>
          </p:nvPr>
        </p:nvSpPr>
        <p:spPr>
          <a:xfrm>
            <a:off x="512700" y="1893300"/>
            <a:ext cx="8118600" cy="1522800"/>
          </a:xfrm>
          <a:prstGeom prst="rect">
            <a:avLst/>
          </a:prstGeom>
        </p:spPr>
        <p:txBody>
          <a:bodyPr anchorCtr="0" anchor="b" bIns="91425" lIns="91425" rIns="91425" tIns="91425"/>
          <a:lstStyle>
            <a:lvl1pPr lvl="0">
              <a:spcBef>
                <a:spcPts val="0"/>
              </a:spcBef>
              <a:buClr>
                <a:schemeClr val="accent1"/>
              </a:buClr>
              <a:buSzPct val="100000"/>
              <a:defRPr sz="4200">
                <a:solidFill>
                  <a:schemeClr val="accent1"/>
                </a:solidFill>
              </a:defRPr>
            </a:lvl1pPr>
            <a:lvl2pPr lvl="1">
              <a:spcBef>
                <a:spcPts val="0"/>
              </a:spcBef>
              <a:buClr>
                <a:schemeClr val="accent1"/>
              </a:buClr>
              <a:buSzPct val="100000"/>
              <a:defRPr sz="4200">
                <a:solidFill>
                  <a:schemeClr val="accent1"/>
                </a:solidFill>
              </a:defRPr>
            </a:lvl2pPr>
            <a:lvl3pPr lvl="2">
              <a:spcBef>
                <a:spcPts val="0"/>
              </a:spcBef>
              <a:buClr>
                <a:schemeClr val="accent1"/>
              </a:buClr>
              <a:buSzPct val="100000"/>
              <a:defRPr sz="4200">
                <a:solidFill>
                  <a:schemeClr val="accent1"/>
                </a:solidFill>
              </a:defRPr>
            </a:lvl3pPr>
            <a:lvl4pPr lvl="3">
              <a:spcBef>
                <a:spcPts val="0"/>
              </a:spcBef>
              <a:buClr>
                <a:schemeClr val="accent1"/>
              </a:buClr>
              <a:buSzPct val="100000"/>
              <a:defRPr sz="4200">
                <a:solidFill>
                  <a:schemeClr val="accent1"/>
                </a:solidFill>
              </a:defRPr>
            </a:lvl4pPr>
            <a:lvl5pPr lvl="4">
              <a:spcBef>
                <a:spcPts val="0"/>
              </a:spcBef>
              <a:buClr>
                <a:schemeClr val="accent1"/>
              </a:buClr>
              <a:buSzPct val="100000"/>
              <a:defRPr sz="4200">
                <a:solidFill>
                  <a:schemeClr val="accent1"/>
                </a:solidFill>
              </a:defRPr>
            </a:lvl5pPr>
            <a:lvl6pPr lvl="5">
              <a:spcBef>
                <a:spcPts val="0"/>
              </a:spcBef>
              <a:buClr>
                <a:schemeClr val="accent1"/>
              </a:buClr>
              <a:buSzPct val="100000"/>
              <a:defRPr sz="4200">
                <a:solidFill>
                  <a:schemeClr val="accent1"/>
                </a:solidFill>
              </a:defRPr>
            </a:lvl6pPr>
            <a:lvl7pPr lvl="6">
              <a:spcBef>
                <a:spcPts val="0"/>
              </a:spcBef>
              <a:buClr>
                <a:schemeClr val="accent1"/>
              </a:buClr>
              <a:buSzPct val="100000"/>
              <a:defRPr sz="4200">
                <a:solidFill>
                  <a:schemeClr val="accent1"/>
                </a:solidFill>
              </a:defRPr>
            </a:lvl7pPr>
            <a:lvl8pPr lvl="7">
              <a:spcBef>
                <a:spcPts val="0"/>
              </a:spcBef>
              <a:buClr>
                <a:schemeClr val="accent1"/>
              </a:buClr>
              <a:buSzPct val="100000"/>
              <a:defRPr sz="4200">
                <a:solidFill>
                  <a:schemeClr val="accent1"/>
                </a:solidFill>
              </a:defRPr>
            </a:lvl8pPr>
            <a:lvl9pPr lvl="8">
              <a:spcBef>
                <a:spcPts val="0"/>
              </a:spcBef>
              <a:buClr>
                <a:schemeClr val="accent1"/>
              </a:buClr>
              <a:buSzPct val="100000"/>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rIns="91425" tIns="91425"/>
          <a:lstStyle>
            <a:lvl1pPr lvl="0">
              <a:lnSpc>
                <a:spcPct val="100000"/>
              </a:lnSpc>
              <a:spcBef>
                <a:spcPts val="0"/>
              </a:spcBef>
              <a:spcAft>
                <a:spcPts val="0"/>
              </a:spcAft>
              <a:buClr>
                <a:schemeClr val="accent2"/>
              </a:buClr>
              <a:buSzPct val="100000"/>
              <a:buNone/>
              <a:defRPr sz="2400">
                <a:solidFill>
                  <a:schemeClr val="accent2"/>
                </a:solidFill>
              </a:defRPr>
            </a:lvl1pPr>
            <a:lvl2pPr lvl="1">
              <a:lnSpc>
                <a:spcPct val="100000"/>
              </a:lnSpc>
              <a:spcBef>
                <a:spcPts val="0"/>
              </a:spcBef>
              <a:spcAft>
                <a:spcPts val="0"/>
              </a:spcAft>
              <a:buClr>
                <a:schemeClr val="accent2"/>
              </a:buClr>
              <a:buSzPct val="100000"/>
              <a:buNone/>
              <a:defRPr sz="2400">
                <a:solidFill>
                  <a:schemeClr val="accent2"/>
                </a:solidFill>
              </a:defRPr>
            </a:lvl2pPr>
            <a:lvl3pPr lvl="2">
              <a:lnSpc>
                <a:spcPct val="100000"/>
              </a:lnSpc>
              <a:spcBef>
                <a:spcPts val="0"/>
              </a:spcBef>
              <a:spcAft>
                <a:spcPts val="0"/>
              </a:spcAft>
              <a:buClr>
                <a:schemeClr val="accent2"/>
              </a:buClr>
              <a:buSzPct val="100000"/>
              <a:buNone/>
              <a:defRPr sz="2400">
                <a:solidFill>
                  <a:schemeClr val="accent2"/>
                </a:solidFill>
              </a:defRPr>
            </a:lvl3pPr>
            <a:lvl4pPr lvl="3">
              <a:lnSpc>
                <a:spcPct val="100000"/>
              </a:lnSpc>
              <a:spcBef>
                <a:spcPts val="0"/>
              </a:spcBef>
              <a:spcAft>
                <a:spcPts val="0"/>
              </a:spcAft>
              <a:buClr>
                <a:schemeClr val="accent2"/>
              </a:buClr>
              <a:buSzPct val="100000"/>
              <a:buNone/>
              <a:defRPr sz="2400">
                <a:solidFill>
                  <a:schemeClr val="accent2"/>
                </a:solidFill>
              </a:defRPr>
            </a:lvl4pPr>
            <a:lvl5pPr lvl="4">
              <a:lnSpc>
                <a:spcPct val="100000"/>
              </a:lnSpc>
              <a:spcBef>
                <a:spcPts val="0"/>
              </a:spcBef>
              <a:spcAft>
                <a:spcPts val="0"/>
              </a:spcAft>
              <a:buClr>
                <a:schemeClr val="accent2"/>
              </a:buClr>
              <a:buSzPct val="100000"/>
              <a:buNone/>
              <a:defRPr sz="2400">
                <a:solidFill>
                  <a:schemeClr val="accent2"/>
                </a:solidFill>
              </a:defRPr>
            </a:lvl5pPr>
            <a:lvl6pPr lvl="5">
              <a:lnSpc>
                <a:spcPct val="100000"/>
              </a:lnSpc>
              <a:spcBef>
                <a:spcPts val="0"/>
              </a:spcBef>
              <a:spcAft>
                <a:spcPts val="0"/>
              </a:spcAft>
              <a:buClr>
                <a:schemeClr val="accent2"/>
              </a:buClr>
              <a:buSzPct val="100000"/>
              <a:buNone/>
              <a:defRPr sz="2400">
                <a:solidFill>
                  <a:schemeClr val="accent2"/>
                </a:solidFill>
              </a:defRPr>
            </a:lvl6pPr>
            <a:lvl7pPr lvl="6">
              <a:lnSpc>
                <a:spcPct val="100000"/>
              </a:lnSpc>
              <a:spcBef>
                <a:spcPts val="0"/>
              </a:spcBef>
              <a:spcAft>
                <a:spcPts val="0"/>
              </a:spcAft>
              <a:buClr>
                <a:schemeClr val="accent2"/>
              </a:buClr>
              <a:buSzPct val="100000"/>
              <a:buNone/>
              <a:defRPr sz="2400">
                <a:solidFill>
                  <a:schemeClr val="accent2"/>
                </a:solidFill>
              </a:defRPr>
            </a:lvl7pPr>
            <a:lvl8pPr lvl="7">
              <a:lnSpc>
                <a:spcPct val="100000"/>
              </a:lnSpc>
              <a:spcBef>
                <a:spcPts val="0"/>
              </a:spcBef>
              <a:spcAft>
                <a:spcPts val="0"/>
              </a:spcAft>
              <a:buClr>
                <a:schemeClr val="accent2"/>
              </a:buClr>
              <a:buSzPct val="100000"/>
              <a:buNone/>
              <a:defRPr sz="2400">
                <a:solidFill>
                  <a:schemeClr val="accent2"/>
                </a:solidFill>
              </a:defRPr>
            </a:lvl8pPr>
            <a:lvl9pPr lvl="8">
              <a:lnSpc>
                <a:spcPct val="100000"/>
              </a:lnSpc>
              <a:spcBef>
                <a:spcPts val="0"/>
              </a:spcBef>
              <a:spcAft>
                <a:spcPts val="0"/>
              </a:spcAft>
              <a:buClr>
                <a:schemeClr val="accent2"/>
              </a:buClr>
              <a:buSzPct val="100000"/>
              <a:buNone/>
              <a:defRPr sz="2400">
                <a:solidFill>
                  <a:schemeClr val="accent2"/>
                </a:solidFill>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039650"/>
            <a:ext cx="8520600" cy="2106300"/>
          </a:xfrm>
          <a:prstGeom prst="rect">
            <a:avLst/>
          </a:prstGeom>
        </p:spPr>
        <p:txBody>
          <a:bodyPr anchorCtr="0" anchor="b"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cxnSp>
        <p:nvCxnSpPr>
          <p:cNvPr id="16" name="Shape 16"/>
          <p:cNvCxnSpPr/>
          <p:nvPr/>
        </p:nvCxnSpPr>
        <p:spPr>
          <a:xfrm>
            <a:off x="641934" y="3597500"/>
            <a:ext cx="390299" cy="0"/>
          </a:xfrm>
          <a:prstGeom prst="straightConnector1">
            <a:avLst/>
          </a:prstGeom>
          <a:noFill/>
          <a:ln cap="flat" cmpd="sng" w="28575">
            <a:solidFill>
              <a:schemeClr val="lt2"/>
            </a:solidFill>
            <a:prstDash val="solid"/>
            <a:round/>
            <a:headEnd len="med" w="med" type="none"/>
            <a:tailEnd len="med" w="med" type="none"/>
          </a:ln>
        </p:spPr>
      </p:cxnSp>
      <p:sp>
        <p:nvSpPr>
          <p:cNvPr id="17" name="Shape 17"/>
          <p:cNvSpPr txBox="1"/>
          <p:nvPr>
            <p:ph type="title"/>
          </p:nvPr>
        </p:nvSpPr>
        <p:spPr>
          <a:xfrm>
            <a:off x="512700" y="1893300"/>
            <a:ext cx="8118600" cy="1522800"/>
          </a:xfrm>
          <a:prstGeom prst="rect">
            <a:avLst/>
          </a:prstGeom>
        </p:spPr>
        <p:txBody>
          <a:bodyPr anchorCtr="0" anchor="b" bIns="91425" lIns="91425" rIns="91425" tIns="91425"/>
          <a:lstStyle>
            <a:lvl1pPr lvl="0">
              <a:spcBef>
                <a:spcPts val="0"/>
              </a:spcBef>
              <a:buClr>
                <a:schemeClr val="accent1"/>
              </a:buClr>
              <a:buSzPct val="100000"/>
              <a:defRPr sz="6000">
                <a:solidFill>
                  <a:schemeClr val="accent1"/>
                </a:solidFill>
              </a:defRPr>
            </a:lvl1pPr>
            <a:lvl2pPr lvl="1">
              <a:spcBef>
                <a:spcPts val="0"/>
              </a:spcBef>
              <a:buClr>
                <a:schemeClr val="accent1"/>
              </a:buClr>
              <a:buSzPct val="100000"/>
              <a:defRPr sz="6000">
                <a:solidFill>
                  <a:schemeClr val="accent1"/>
                </a:solidFill>
              </a:defRPr>
            </a:lvl2pPr>
            <a:lvl3pPr lvl="2">
              <a:spcBef>
                <a:spcPts val="0"/>
              </a:spcBef>
              <a:buClr>
                <a:schemeClr val="accent1"/>
              </a:buClr>
              <a:buSzPct val="100000"/>
              <a:defRPr sz="6000">
                <a:solidFill>
                  <a:schemeClr val="accent1"/>
                </a:solidFill>
              </a:defRPr>
            </a:lvl3pPr>
            <a:lvl4pPr lvl="3">
              <a:spcBef>
                <a:spcPts val="0"/>
              </a:spcBef>
              <a:buClr>
                <a:schemeClr val="accent1"/>
              </a:buClr>
              <a:buSzPct val="100000"/>
              <a:defRPr sz="6000">
                <a:solidFill>
                  <a:schemeClr val="accent1"/>
                </a:solidFill>
              </a:defRPr>
            </a:lvl4pPr>
            <a:lvl5pPr lvl="4">
              <a:spcBef>
                <a:spcPts val="0"/>
              </a:spcBef>
              <a:buClr>
                <a:schemeClr val="accent1"/>
              </a:buClr>
              <a:buSzPct val="100000"/>
              <a:defRPr sz="6000">
                <a:solidFill>
                  <a:schemeClr val="accent1"/>
                </a:solidFill>
              </a:defRPr>
            </a:lvl5pPr>
            <a:lvl6pPr lvl="5">
              <a:spcBef>
                <a:spcPts val="0"/>
              </a:spcBef>
              <a:buClr>
                <a:schemeClr val="accent1"/>
              </a:buClr>
              <a:buSzPct val="100000"/>
              <a:defRPr sz="6000">
                <a:solidFill>
                  <a:schemeClr val="accent1"/>
                </a:solidFill>
              </a:defRPr>
            </a:lvl6pPr>
            <a:lvl7pPr lvl="6">
              <a:spcBef>
                <a:spcPts val="0"/>
              </a:spcBef>
              <a:buClr>
                <a:schemeClr val="accent1"/>
              </a:buClr>
              <a:buSzPct val="100000"/>
              <a:defRPr sz="6000">
                <a:solidFill>
                  <a:schemeClr val="accent1"/>
                </a:solidFill>
              </a:defRPr>
            </a:lvl7pPr>
            <a:lvl8pPr lvl="7">
              <a:spcBef>
                <a:spcPts val="0"/>
              </a:spcBef>
              <a:buClr>
                <a:schemeClr val="accent1"/>
              </a:buClr>
              <a:buSzPct val="100000"/>
              <a:defRPr sz="6000">
                <a:solidFill>
                  <a:schemeClr val="accent1"/>
                </a:solidFill>
              </a:defRPr>
            </a:lvl8pPr>
            <a:lvl9pPr lvl="8">
              <a:spcBef>
                <a:spcPts val="0"/>
              </a:spcBef>
              <a:buClr>
                <a:schemeClr val="accent1"/>
              </a:buClr>
              <a:buSzPct val="100000"/>
              <a:defRPr sz="6000">
                <a:solidFill>
                  <a:schemeClr val="accent1"/>
                </a:solidFill>
              </a:defRPr>
            </a:lvl9pPr>
          </a:lstStyle>
          <a:p/>
        </p:txBody>
      </p:sp>
      <p:sp>
        <p:nvSpPr>
          <p:cNvPr id="18" name="Shape 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rIns="91425" tIns="91425"/>
          <a:lstStyle>
            <a:lvl1pPr lvl="0">
              <a:spcBef>
                <a:spcPts val="0"/>
              </a:spcBef>
              <a:buClr>
                <a:schemeClr val="accent1"/>
              </a:buClr>
              <a:buSzPct val="100000"/>
              <a:defRPr sz="5400">
                <a:solidFill>
                  <a:schemeClr val="accent1"/>
                </a:solidFill>
              </a:defRPr>
            </a:lvl1pPr>
            <a:lvl2pPr lvl="1">
              <a:spcBef>
                <a:spcPts val="0"/>
              </a:spcBef>
              <a:buClr>
                <a:schemeClr val="accent1"/>
              </a:buClr>
              <a:buSzPct val="100000"/>
              <a:defRPr sz="5400">
                <a:solidFill>
                  <a:schemeClr val="accent1"/>
                </a:solidFill>
              </a:defRPr>
            </a:lvl2pPr>
            <a:lvl3pPr lvl="2">
              <a:spcBef>
                <a:spcPts val="0"/>
              </a:spcBef>
              <a:buClr>
                <a:schemeClr val="accent1"/>
              </a:buClr>
              <a:buSzPct val="100000"/>
              <a:defRPr sz="5400">
                <a:solidFill>
                  <a:schemeClr val="accent1"/>
                </a:solidFill>
              </a:defRPr>
            </a:lvl3pPr>
            <a:lvl4pPr lvl="3">
              <a:spcBef>
                <a:spcPts val="0"/>
              </a:spcBef>
              <a:buClr>
                <a:schemeClr val="accent1"/>
              </a:buClr>
              <a:buSzPct val="100000"/>
              <a:defRPr sz="5400">
                <a:solidFill>
                  <a:schemeClr val="accent1"/>
                </a:solidFill>
              </a:defRPr>
            </a:lvl4pPr>
            <a:lvl5pPr lvl="4">
              <a:spcBef>
                <a:spcPts val="0"/>
              </a:spcBef>
              <a:buClr>
                <a:schemeClr val="accent1"/>
              </a:buClr>
              <a:buSzPct val="100000"/>
              <a:defRPr sz="5400">
                <a:solidFill>
                  <a:schemeClr val="accent1"/>
                </a:solidFill>
              </a:defRPr>
            </a:lvl5pPr>
            <a:lvl6pPr lvl="5">
              <a:spcBef>
                <a:spcPts val="0"/>
              </a:spcBef>
              <a:buClr>
                <a:schemeClr val="accent1"/>
              </a:buClr>
              <a:buSzPct val="100000"/>
              <a:defRPr sz="5400">
                <a:solidFill>
                  <a:schemeClr val="accent1"/>
                </a:solidFill>
              </a:defRPr>
            </a:lvl6pPr>
            <a:lvl7pPr lvl="6">
              <a:spcBef>
                <a:spcPts val="0"/>
              </a:spcBef>
              <a:buClr>
                <a:schemeClr val="accent1"/>
              </a:buClr>
              <a:buSzPct val="100000"/>
              <a:defRPr sz="5400">
                <a:solidFill>
                  <a:schemeClr val="accent1"/>
                </a:solidFill>
              </a:defRPr>
            </a:lvl7pPr>
            <a:lvl8pPr lvl="7">
              <a:spcBef>
                <a:spcPts val="0"/>
              </a:spcBef>
              <a:buClr>
                <a:schemeClr val="accent1"/>
              </a:buClr>
              <a:buSzPct val="100000"/>
              <a:defRPr sz="5400">
                <a:solidFill>
                  <a:schemeClr val="accent1"/>
                </a:solidFill>
              </a:defRPr>
            </a:lvl8pPr>
            <a:lvl9pPr lvl="8">
              <a:spcBef>
                <a:spcPts val="0"/>
              </a:spcBef>
              <a:buClr>
                <a:schemeClr val="accent1"/>
              </a:buClr>
              <a:buSzPct val="100000"/>
              <a:defRPr sz="5400">
                <a:solidFill>
                  <a:schemeClr val="accent1"/>
                </a:solidFill>
              </a:defRPr>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med" w="med" type="none"/>
            <a:tailEnd len="med" w="med" type="none"/>
          </a:ln>
        </p:spPr>
      </p:cxnSp>
      <p:sp>
        <p:nvSpPr>
          <p:cNvPr id="42" name="Shape 42"/>
          <p:cNvSpPr txBox="1"/>
          <p:nvPr>
            <p:ph type="title"/>
          </p:nvPr>
        </p:nvSpPr>
        <p:spPr>
          <a:xfrm>
            <a:off x="265500" y="1382350"/>
            <a:ext cx="4045200" cy="1333200"/>
          </a:xfrm>
          <a:prstGeom prst="rect">
            <a:avLst/>
          </a:prstGeom>
        </p:spPr>
        <p:txBody>
          <a:bodyPr anchorCtr="0" anchor="b" bIns="91425" lIns="91425" rIns="91425" tIns="91425"/>
          <a:lstStyle>
            <a:lvl1pPr lvl="0" algn="ctr">
              <a:spcBef>
                <a:spcPts val="0"/>
              </a:spcBef>
              <a:buClr>
                <a:schemeClr val="lt2"/>
              </a:buClr>
              <a:buSzPct val="100000"/>
              <a:defRPr sz="4200">
                <a:solidFill>
                  <a:schemeClr val="lt2"/>
                </a:solidFill>
              </a:defRPr>
            </a:lvl1pPr>
            <a:lvl2pPr lvl="1" algn="ctr">
              <a:spcBef>
                <a:spcPts val="0"/>
              </a:spcBef>
              <a:buClr>
                <a:schemeClr val="lt2"/>
              </a:buClr>
              <a:buSzPct val="100000"/>
              <a:defRPr sz="4200">
                <a:solidFill>
                  <a:schemeClr val="lt2"/>
                </a:solidFill>
              </a:defRPr>
            </a:lvl2pPr>
            <a:lvl3pPr lvl="2" algn="ctr">
              <a:spcBef>
                <a:spcPts val="0"/>
              </a:spcBef>
              <a:buClr>
                <a:schemeClr val="lt2"/>
              </a:buClr>
              <a:buSzPct val="100000"/>
              <a:defRPr sz="4200">
                <a:solidFill>
                  <a:schemeClr val="lt2"/>
                </a:solidFill>
              </a:defRPr>
            </a:lvl3pPr>
            <a:lvl4pPr lvl="3" algn="ctr">
              <a:spcBef>
                <a:spcPts val="0"/>
              </a:spcBef>
              <a:buClr>
                <a:schemeClr val="lt2"/>
              </a:buClr>
              <a:buSzPct val="100000"/>
              <a:defRPr sz="4200">
                <a:solidFill>
                  <a:schemeClr val="lt2"/>
                </a:solidFill>
              </a:defRPr>
            </a:lvl4pPr>
            <a:lvl5pPr lvl="4" algn="ctr">
              <a:spcBef>
                <a:spcPts val="0"/>
              </a:spcBef>
              <a:buClr>
                <a:schemeClr val="lt2"/>
              </a:buClr>
              <a:buSzPct val="100000"/>
              <a:defRPr sz="4200">
                <a:solidFill>
                  <a:schemeClr val="lt2"/>
                </a:solidFill>
              </a:defRPr>
            </a:lvl5pPr>
            <a:lvl6pPr lvl="5" algn="ctr">
              <a:spcBef>
                <a:spcPts val="0"/>
              </a:spcBef>
              <a:buClr>
                <a:schemeClr val="lt2"/>
              </a:buClr>
              <a:buSzPct val="100000"/>
              <a:defRPr sz="4200">
                <a:solidFill>
                  <a:schemeClr val="lt2"/>
                </a:solidFill>
              </a:defRPr>
            </a:lvl6pPr>
            <a:lvl7pPr lvl="6" algn="ctr">
              <a:spcBef>
                <a:spcPts val="0"/>
              </a:spcBef>
              <a:buClr>
                <a:schemeClr val="lt2"/>
              </a:buClr>
              <a:buSzPct val="100000"/>
              <a:defRPr sz="4200">
                <a:solidFill>
                  <a:schemeClr val="lt2"/>
                </a:solidFill>
              </a:defRPr>
            </a:lvl7pPr>
            <a:lvl8pPr lvl="7" algn="ctr">
              <a:spcBef>
                <a:spcPts val="0"/>
              </a:spcBef>
              <a:buClr>
                <a:schemeClr val="lt2"/>
              </a:buClr>
              <a:buSzPct val="100000"/>
              <a:defRPr sz="4200">
                <a:solidFill>
                  <a:schemeClr val="lt2"/>
                </a:solidFill>
              </a:defRPr>
            </a:lvl8pPr>
            <a:lvl9pPr lvl="8" algn="ctr">
              <a:spcBef>
                <a:spcPts val="0"/>
              </a:spcBef>
              <a:buClr>
                <a:schemeClr val="lt2"/>
              </a:buClr>
              <a:buSzPct val="100000"/>
              <a:defRPr sz="4200">
                <a:solidFill>
                  <a:schemeClr val="lt2"/>
                </a:solidFill>
              </a:defRPr>
            </a:lvl9pPr>
          </a:lstStyle>
          <a:p/>
        </p:txBody>
      </p:sp>
      <p:sp>
        <p:nvSpPr>
          <p:cNvPr id="43" name="Shape 43"/>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no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rIns="91425" tIns="91425"/>
          <a:lstStyle>
            <a:lvl1pPr lvl="0">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1pPr>
            <a:lvl2pPr lvl="1">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2pPr>
            <a:lvl3pPr lvl="2">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3pPr>
            <a:lvl4pPr lvl="3">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4pPr>
            <a:lvl5pPr lvl="4">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5pPr>
            <a:lvl6pPr lvl="5">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6pPr>
            <a:lvl7pPr lvl="6">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7pPr>
            <a:lvl8pPr lvl="7">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8pPr>
            <a:lvl9pPr lvl="8">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ld Standard TT"/>
              <a:defRPr sz="1800">
                <a:solidFill>
                  <a:schemeClr val="dk1"/>
                </a:solidFill>
                <a:latin typeface="Old Standard TT"/>
                <a:ea typeface="Old Standard TT"/>
                <a:cs typeface="Old Standard TT"/>
                <a:sym typeface="Old Standard TT"/>
              </a:defRPr>
            </a:lvl1pPr>
            <a:lvl2pPr lvl="1">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2pPr>
            <a:lvl3pPr lvl="2">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3pPr>
            <a:lvl4pPr lvl="3">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4pPr>
            <a:lvl5pPr lvl="4">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5pPr>
            <a:lvl6pPr lvl="5">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6pPr>
            <a:lvl7pPr lvl="6">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7pPr>
            <a:lvl8pPr lvl="7">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8pPr>
            <a:lvl9pPr lvl="8">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Old Standard TT"/>
                <a:ea typeface="Old Standard TT"/>
                <a:cs typeface="Old Standard TT"/>
                <a:sym typeface="Old Standard T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17.png"/><Relationship Id="rId6"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8.pn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jp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jpg"/><Relationship Id="rId4" Type="http://schemas.openxmlformats.org/officeDocument/2006/relationships/image" Target="../media/image2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9.png"/><Relationship Id="rId4" Type="http://schemas.openxmlformats.org/officeDocument/2006/relationships/image" Target="../media/image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2.png"/><Relationship Id="rId4" Type="http://schemas.openxmlformats.org/officeDocument/2006/relationships/image" Target="../media/image10.png"/><Relationship Id="rId10" Type="http://schemas.openxmlformats.org/officeDocument/2006/relationships/image" Target="../media/image07.png"/><Relationship Id="rId9" Type="http://schemas.openxmlformats.org/officeDocument/2006/relationships/image" Target="../media/image08.png"/><Relationship Id="rId5" Type="http://schemas.openxmlformats.org/officeDocument/2006/relationships/image" Target="../media/image04.png"/><Relationship Id="rId6" Type="http://schemas.openxmlformats.org/officeDocument/2006/relationships/image" Target="../media/image03.png"/><Relationship Id="rId7" Type="http://schemas.openxmlformats.org/officeDocument/2006/relationships/image" Target="../media/image01.png"/><Relationship Id="rId8" Type="http://schemas.openxmlformats.org/officeDocument/2006/relationships/image" Target="../media/image0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pic>
        <p:nvPicPr>
          <p:cNvPr id="59" name="Shape 59"/>
          <p:cNvPicPr preferRelativeResize="0"/>
          <p:nvPr/>
        </p:nvPicPr>
        <p:blipFill rotWithShape="1">
          <a:blip r:embed="rId3">
            <a:alphaModFix/>
          </a:blip>
          <a:srcRect b="6162" l="0" r="0" t="18863"/>
          <a:stretch/>
        </p:blipFill>
        <p:spPr>
          <a:xfrm>
            <a:off x="0" y="0"/>
            <a:ext cx="9143997" cy="5143497"/>
          </a:xfrm>
          <a:prstGeom prst="rect">
            <a:avLst/>
          </a:prstGeom>
          <a:noFill/>
          <a:ln>
            <a:noFill/>
          </a:ln>
        </p:spPr>
      </p:pic>
      <p:sp>
        <p:nvSpPr>
          <p:cNvPr id="60" name="Shape 60"/>
          <p:cNvSpPr txBox="1"/>
          <p:nvPr>
            <p:ph type="ctrTitle"/>
          </p:nvPr>
        </p:nvSpPr>
        <p:spPr>
          <a:xfrm>
            <a:off x="512700" y="1867625"/>
            <a:ext cx="8118600" cy="1522800"/>
          </a:xfrm>
          <a:prstGeom prst="rect">
            <a:avLst/>
          </a:prstGeom>
        </p:spPr>
        <p:txBody>
          <a:bodyPr anchorCtr="0" anchor="b" bIns="91425" lIns="91425" rIns="91425" tIns="91425">
            <a:noAutofit/>
          </a:bodyPr>
          <a:lstStyle/>
          <a:p>
            <a:pPr lvl="0">
              <a:spcBef>
                <a:spcPts val="0"/>
              </a:spcBef>
              <a:buNone/>
            </a:pPr>
            <a:r>
              <a:rPr lang="en"/>
              <a:t>Our Grid’s Second Wind:</a:t>
            </a:r>
          </a:p>
        </p:txBody>
      </p:sp>
      <p:sp>
        <p:nvSpPr>
          <p:cNvPr id="61" name="Shape 61"/>
          <p:cNvSpPr txBox="1"/>
          <p:nvPr>
            <p:ph idx="1" type="subTitle"/>
          </p:nvPr>
        </p:nvSpPr>
        <p:spPr>
          <a:xfrm>
            <a:off x="271050" y="3156825"/>
            <a:ext cx="7449900" cy="1410000"/>
          </a:xfrm>
          <a:prstGeom prst="rect">
            <a:avLst/>
          </a:prstGeom>
        </p:spPr>
        <p:txBody>
          <a:bodyPr anchorCtr="0" anchor="t" bIns="91425" lIns="91425" rIns="91425" tIns="91425">
            <a:noAutofit/>
          </a:bodyPr>
          <a:lstStyle/>
          <a:p>
            <a:pPr lvl="0" rtl="0">
              <a:spcBef>
                <a:spcPts val="0"/>
              </a:spcBef>
              <a:buNone/>
            </a:pPr>
            <a:r>
              <a:rPr lang="en" sz="1800">
                <a:solidFill>
                  <a:srgbClr val="FFFFFF"/>
                </a:solidFill>
              </a:rPr>
              <a:t>    The effect of increased wind generation on wholesale electricity prices</a:t>
            </a:r>
          </a:p>
          <a:p>
            <a:pPr lvl="0">
              <a:spcBef>
                <a:spcPts val="0"/>
              </a:spcBef>
              <a:buNone/>
            </a:pPr>
            <a:r>
              <a:t/>
            </a:r>
            <a:endParaRPr sz="1800">
              <a:solidFill>
                <a:srgbClr val="FFFFFF"/>
              </a:solidFill>
            </a:endParaRPr>
          </a:p>
          <a:p>
            <a:pPr indent="0" lvl="0" marL="457200">
              <a:spcBef>
                <a:spcPts val="0"/>
              </a:spcBef>
              <a:buNone/>
            </a:pPr>
            <a:r>
              <a:rPr lang="en" sz="1800">
                <a:solidFill>
                  <a:srgbClr val="FFFFFF"/>
                </a:solidFill>
              </a:rPr>
              <a:t> Michelle Zheng ‘16</a:t>
            </a:r>
          </a:p>
          <a:p>
            <a:pPr indent="0" lvl="0" marL="457200">
              <a:spcBef>
                <a:spcPts val="0"/>
              </a:spcBef>
              <a:buNone/>
            </a:pPr>
            <a:r>
              <a:rPr lang="en" sz="1800">
                <a:solidFill>
                  <a:srgbClr val="FFFFFF"/>
                </a:solidFill>
              </a:rPr>
              <a:t>Advisor: Anja Sautmann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5" name="Shape 135"/>
        <p:cNvGrpSpPr/>
        <p:nvPr/>
      </p:nvGrpSpPr>
      <p:grpSpPr>
        <a:xfrm>
          <a:off x="0" y="0"/>
          <a:ext cx="0" cy="0"/>
          <a:chOff x="0" y="0"/>
          <a:chExt cx="0" cy="0"/>
        </a:xfrm>
      </p:grpSpPr>
      <p:pic>
        <p:nvPicPr>
          <p:cNvPr id="136" name="Shape 136"/>
          <p:cNvPicPr preferRelativeResize="0"/>
          <p:nvPr/>
        </p:nvPicPr>
        <p:blipFill>
          <a:blip r:embed="rId3">
            <a:alphaModFix/>
          </a:blip>
          <a:stretch>
            <a:fillRect/>
          </a:stretch>
        </p:blipFill>
        <p:spPr>
          <a:xfrm>
            <a:off x="3938824" y="315562"/>
            <a:ext cx="3043974" cy="4512368"/>
          </a:xfrm>
          <a:prstGeom prst="rect">
            <a:avLst/>
          </a:prstGeom>
          <a:noFill/>
          <a:ln>
            <a:noFill/>
          </a:ln>
        </p:spPr>
      </p:pic>
      <p:sp>
        <p:nvSpPr>
          <p:cNvPr id="137" name="Shape 137"/>
          <p:cNvSpPr txBox="1"/>
          <p:nvPr>
            <p:ph type="title"/>
          </p:nvPr>
        </p:nvSpPr>
        <p:spPr>
          <a:xfrm>
            <a:off x="148900" y="791325"/>
            <a:ext cx="3512100" cy="1049400"/>
          </a:xfrm>
          <a:prstGeom prst="rect">
            <a:avLst/>
          </a:prstGeom>
        </p:spPr>
        <p:txBody>
          <a:bodyPr anchorCtr="0" anchor="t" bIns="91425" lIns="91425" rIns="91425" tIns="91425">
            <a:noAutofit/>
          </a:bodyPr>
          <a:lstStyle/>
          <a:p>
            <a:pPr lvl="0">
              <a:spcBef>
                <a:spcPts val="0"/>
              </a:spcBef>
              <a:buNone/>
            </a:pPr>
            <a:r>
              <a:rPr lang="en" sz="2400"/>
              <a:t>Regression: </a:t>
            </a:r>
          </a:p>
          <a:p>
            <a:pPr lvl="0">
              <a:spcBef>
                <a:spcPts val="0"/>
              </a:spcBef>
              <a:buNone/>
            </a:pPr>
            <a:r>
              <a:rPr lang="en" sz="2400"/>
              <a:t>resource mix on price</a:t>
            </a:r>
          </a:p>
        </p:txBody>
      </p:sp>
      <p:pic>
        <p:nvPicPr>
          <p:cNvPr id="138" name="Shape 138"/>
          <p:cNvPicPr preferRelativeResize="0"/>
          <p:nvPr/>
        </p:nvPicPr>
        <p:blipFill>
          <a:blip r:embed="rId4">
            <a:alphaModFix/>
          </a:blip>
          <a:stretch>
            <a:fillRect/>
          </a:stretch>
        </p:blipFill>
        <p:spPr>
          <a:xfrm>
            <a:off x="148887" y="2125390"/>
            <a:ext cx="4060674" cy="892709"/>
          </a:xfrm>
          <a:prstGeom prst="rect">
            <a:avLst/>
          </a:prstGeom>
          <a:noFill/>
          <a:ln>
            <a:noFill/>
          </a:ln>
        </p:spPr>
      </p:pic>
      <p:pic>
        <p:nvPicPr>
          <p:cNvPr id="139" name="Shape 139"/>
          <p:cNvPicPr preferRelativeResize="0"/>
          <p:nvPr/>
        </p:nvPicPr>
        <p:blipFill>
          <a:blip r:embed="rId5">
            <a:alphaModFix/>
          </a:blip>
          <a:stretch>
            <a:fillRect/>
          </a:stretch>
        </p:blipFill>
        <p:spPr>
          <a:xfrm>
            <a:off x="148887" y="3018099"/>
            <a:ext cx="3801025" cy="1049471"/>
          </a:xfrm>
          <a:prstGeom prst="rect">
            <a:avLst/>
          </a:prstGeom>
          <a:noFill/>
          <a:ln>
            <a:noFill/>
          </a:ln>
        </p:spPr>
      </p:pic>
      <p:pic>
        <p:nvPicPr>
          <p:cNvPr id="140" name="Shape 140"/>
          <p:cNvPicPr preferRelativeResize="0"/>
          <p:nvPr/>
        </p:nvPicPr>
        <p:blipFill>
          <a:blip r:embed="rId6">
            <a:alphaModFix/>
          </a:blip>
          <a:stretch>
            <a:fillRect/>
          </a:stretch>
        </p:blipFill>
        <p:spPr>
          <a:xfrm>
            <a:off x="6750249" y="975949"/>
            <a:ext cx="2339600" cy="3478624"/>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203400" y="1907700"/>
            <a:ext cx="3329400" cy="1328100"/>
          </a:xfrm>
          <a:prstGeom prst="rect">
            <a:avLst/>
          </a:prstGeom>
        </p:spPr>
        <p:txBody>
          <a:bodyPr anchorCtr="0" anchor="t" bIns="91425" lIns="91425" rIns="91425" tIns="91425">
            <a:noAutofit/>
          </a:bodyPr>
          <a:lstStyle/>
          <a:p>
            <a:pPr lvl="0">
              <a:spcBef>
                <a:spcPts val="0"/>
              </a:spcBef>
              <a:buNone/>
            </a:pPr>
            <a:r>
              <a:rPr lang="en"/>
              <a:t>Seasonal variation</a:t>
            </a:r>
          </a:p>
          <a:p>
            <a:pPr lvl="0">
              <a:spcBef>
                <a:spcPts val="0"/>
              </a:spcBef>
              <a:buNone/>
            </a:pPr>
            <a:r>
              <a:rPr lang="en"/>
              <a:t>in effect of wind?</a:t>
            </a:r>
          </a:p>
        </p:txBody>
      </p:sp>
      <p:pic>
        <p:nvPicPr>
          <p:cNvPr id="146" name="Shape 146"/>
          <p:cNvPicPr preferRelativeResize="0"/>
          <p:nvPr/>
        </p:nvPicPr>
        <p:blipFill>
          <a:blip r:embed="rId3">
            <a:alphaModFix/>
          </a:blip>
          <a:stretch>
            <a:fillRect/>
          </a:stretch>
        </p:blipFill>
        <p:spPr>
          <a:xfrm>
            <a:off x="3539562" y="458800"/>
            <a:ext cx="2916800" cy="4380425"/>
          </a:xfrm>
          <a:prstGeom prst="rect">
            <a:avLst/>
          </a:prstGeom>
          <a:noFill/>
          <a:ln>
            <a:noFill/>
          </a:ln>
        </p:spPr>
      </p:pic>
      <p:pic>
        <p:nvPicPr>
          <p:cNvPr id="147" name="Shape 147"/>
          <p:cNvPicPr preferRelativeResize="0"/>
          <p:nvPr/>
        </p:nvPicPr>
        <p:blipFill>
          <a:blip r:embed="rId4">
            <a:alphaModFix/>
          </a:blip>
          <a:stretch>
            <a:fillRect/>
          </a:stretch>
        </p:blipFill>
        <p:spPr>
          <a:xfrm>
            <a:off x="6463124" y="527887"/>
            <a:ext cx="2491000" cy="4242299"/>
          </a:xfrm>
          <a:prstGeom prst="rect">
            <a:avLst/>
          </a:prstGeom>
          <a:noFill/>
          <a:ln>
            <a:noFill/>
          </a:ln>
        </p:spPr>
      </p:pic>
      <p:sp>
        <p:nvSpPr>
          <p:cNvPr id="148" name="Shape 148"/>
          <p:cNvSpPr/>
          <p:nvPr/>
        </p:nvSpPr>
        <p:spPr>
          <a:xfrm>
            <a:off x="3833950" y="2125075"/>
            <a:ext cx="2270700" cy="663300"/>
          </a:xfrm>
          <a:prstGeom prst="rect">
            <a:avLst/>
          </a:prstGeom>
          <a:noFill/>
          <a:ln cap="flat" cmpd="sng" w="2857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2" name="Shape 152"/>
        <p:cNvGrpSpPr/>
        <p:nvPr/>
      </p:nvGrpSpPr>
      <p:grpSpPr>
        <a:xfrm>
          <a:off x="0" y="0"/>
          <a:ext cx="0" cy="0"/>
          <a:chOff x="0" y="0"/>
          <a:chExt cx="0" cy="0"/>
        </a:xfrm>
      </p:grpSpPr>
      <p:sp>
        <p:nvSpPr>
          <p:cNvPr id="153" name="Shape 153"/>
          <p:cNvSpPr txBox="1"/>
          <p:nvPr>
            <p:ph type="title"/>
          </p:nvPr>
        </p:nvSpPr>
        <p:spPr>
          <a:xfrm>
            <a:off x="311700" y="210725"/>
            <a:ext cx="8364900" cy="1247700"/>
          </a:xfrm>
          <a:prstGeom prst="rect">
            <a:avLst/>
          </a:prstGeom>
        </p:spPr>
        <p:txBody>
          <a:bodyPr anchorCtr="0" anchor="t" bIns="91425" lIns="91425" rIns="91425" tIns="91425">
            <a:noAutofit/>
          </a:bodyPr>
          <a:lstStyle/>
          <a:p>
            <a:pPr indent="0" lvl="0" marL="0" rtl="0">
              <a:lnSpc>
                <a:spcPct val="115000"/>
              </a:lnSpc>
              <a:spcBef>
                <a:spcPts val="0"/>
              </a:spcBef>
              <a:spcAft>
                <a:spcPts val="1600"/>
              </a:spcAft>
              <a:buNone/>
            </a:pPr>
            <a:r>
              <a:rPr lang="en" sz="1800"/>
              <a:t>2.   How do increased quantities of wind generation impact prices in New   England’s electricity markets? How does this effect vary at different levels of electricity demand and by the composition of the resource mix?</a:t>
            </a:r>
          </a:p>
        </p:txBody>
      </p:sp>
      <p:pic>
        <p:nvPicPr>
          <p:cNvPr id="154" name="Shape 154"/>
          <p:cNvPicPr preferRelativeResize="0"/>
          <p:nvPr/>
        </p:nvPicPr>
        <p:blipFill>
          <a:blip r:embed="rId3">
            <a:alphaModFix/>
          </a:blip>
          <a:stretch>
            <a:fillRect/>
          </a:stretch>
        </p:blipFill>
        <p:spPr>
          <a:xfrm>
            <a:off x="176323" y="1512575"/>
            <a:ext cx="4602387" cy="3509123"/>
          </a:xfrm>
          <a:prstGeom prst="rect">
            <a:avLst/>
          </a:prstGeom>
          <a:noFill/>
          <a:ln>
            <a:noFill/>
          </a:ln>
        </p:spPr>
      </p:pic>
      <p:pic>
        <p:nvPicPr>
          <p:cNvPr id="155" name="Shape 155"/>
          <p:cNvPicPr preferRelativeResize="0"/>
          <p:nvPr/>
        </p:nvPicPr>
        <p:blipFill>
          <a:blip r:embed="rId4">
            <a:alphaModFix/>
          </a:blip>
          <a:stretch>
            <a:fillRect/>
          </a:stretch>
        </p:blipFill>
        <p:spPr>
          <a:xfrm>
            <a:off x="4778699" y="1727818"/>
            <a:ext cx="4229926" cy="3078633"/>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Merit order is sometimes overridden</a:t>
            </a:r>
          </a:p>
        </p:txBody>
      </p:sp>
      <p:pic>
        <p:nvPicPr>
          <p:cNvPr id="161" name="Shape 161"/>
          <p:cNvPicPr preferRelativeResize="0"/>
          <p:nvPr/>
        </p:nvPicPr>
        <p:blipFill>
          <a:blip r:embed="rId3">
            <a:alphaModFix/>
          </a:blip>
          <a:stretch>
            <a:fillRect/>
          </a:stretch>
        </p:blipFill>
        <p:spPr>
          <a:xfrm>
            <a:off x="577050" y="1515024"/>
            <a:ext cx="3994951" cy="2905698"/>
          </a:xfrm>
          <a:prstGeom prst="rect">
            <a:avLst/>
          </a:prstGeom>
          <a:noFill/>
          <a:ln>
            <a:noFill/>
          </a:ln>
        </p:spPr>
      </p:pic>
      <p:pic>
        <p:nvPicPr>
          <p:cNvPr id="162" name="Shape 162"/>
          <p:cNvPicPr preferRelativeResize="0"/>
          <p:nvPr/>
        </p:nvPicPr>
        <p:blipFill>
          <a:blip r:embed="rId4">
            <a:alphaModFix/>
          </a:blip>
          <a:stretch>
            <a:fillRect/>
          </a:stretch>
        </p:blipFill>
        <p:spPr>
          <a:xfrm>
            <a:off x="4571999" y="1515024"/>
            <a:ext cx="3994951" cy="2905691"/>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sz="2400"/>
              <a:t>Adding wind to the bid curve shifts it to the right, equivalent to shifting demand to the left</a:t>
            </a:r>
          </a:p>
        </p:txBody>
      </p:sp>
      <p:pic>
        <p:nvPicPr>
          <p:cNvPr id="168" name="Shape 168"/>
          <p:cNvPicPr preferRelativeResize="0"/>
          <p:nvPr/>
        </p:nvPicPr>
        <p:blipFill>
          <a:blip r:embed="rId3">
            <a:alphaModFix/>
          </a:blip>
          <a:stretch>
            <a:fillRect/>
          </a:stretch>
        </p:blipFill>
        <p:spPr>
          <a:xfrm>
            <a:off x="311700" y="1560525"/>
            <a:ext cx="3927068" cy="2855500"/>
          </a:xfrm>
          <a:prstGeom prst="rect">
            <a:avLst/>
          </a:prstGeom>
          <a:noFill/>
          <a:ln>
            <a:noFill/>
          </a:ln>
        </p:spPr>
      </p:pic>
      <p:pic>
        <p:nvPicPr>
          <p:cNvPr id="169" name="Shape 169"/>
          <p:cNvPicPr preferRelativeResize="0"/>
          <p:nvPr/>
        </p:nvPicPr>
        <p:blipFill>
          <a:blip r:embed="rId4">
            <a:alphaModFix/>
          </a:blip>
          <a:stretch>
            <a:fillRect/>
          </a:stretch>
        </p:blipFill>
        <p:spPr>
          <a:xfrm>
            <a:off x="4123599" y="1560125"/>
            <a:ext cx="4430850" cy="3222726"/>
          </a:xfrm>
          <a:prstGeom prst="rect">
            <a:avLst/>
          </a:prstGeom>
          <a:noFill/>
          <a:ln>
            <a:noFill/>
          </a:ln>
        </p:spPr>
      </p:pic>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219450" y="175100"/>
            <a:ext cx="8705100" cy="613200"/>
          </a:xfrm>
          <a:prstGeom prst="rect">
            <a:avLst/>
          </a:prstGeom>
        </p:spPr>
        <p:txBody>
          <a:bodyPr anchorCtr="0" anchor="t" bIns="91425" lIns="91425" rIns="91425" tIns="91425">
            <a:noAutofit/>
          </a:bodyPr>
          <a:lstStyle/>
          <a:p>
            <a:pPr lvl="0" algn="ctr">
              <a:spcBef>
                <a:spcPts val="0"/>
              </a:spcBef>
              <a:buNone/>
            </a:pPr>
            <a:r>
              <a:rPr lang="en" sz="2000"/>
              <a:t>Change in price depends on demand level and the shape of the supply curve</a:t>
            </a:r>
          </a:p>
        </p:txBody>
      </p:sp>
      <p:pic>
        <p:nvPicPr>
          <p:cNvPr id="175" name="Shape 175"/>
          <p:cNvPicPr preferRelativeResize="0"/>
          <p:nvPr/>
        </p:nvPicPr>
        <p:blipFill>
          <a:blip r:embed="rId3">
            <a:alphaModFix/>
          </a:blip>
          <a:stretch>
            <a:fillRect/>
          </a:stretch>
        </p:blipFill>
        <p:spPr>
          <a:xfrm>
            <a:off x="184475" y="878924"/>
            <a:ext cx="4367198" cy="3998724"/>
          </a:xfrm>
          <a:prstGeom prst="rect">
            <a:avLst/>
          </a:prstGeom>
          <a:noFill/>
          <a:ln>
            <a:noFill/>
          </a:ln>
        </p:spPr>
      </p:pic>
      <p:pic>
        <p:nvPicPr>
          <p:cNvPr id="176" name="Shape 176"/>
          <p:cNvPicPr preferRelativeResize="0"/>
          <p:nvPr/>
        </p:nvPicPr>
        <p:blipFill>
          <a:blip r:embed="rId4">
            <a:alphaModFix/>
          </a:blip>
          <a:stretch>
            <a:fillRect/>
          </a:stretch>
        </p:blipFill>
        <p:spPr>
          <a:xfrm>
            <a:off x="4647100" y="878925"/>
            <a:ext cx="4350524" cy="3998726"/>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type="title"/>
          </p:nvPr>
        </p:nvSpPr>
        <p:spPr>
          <a:xfrm>
            <a:off x="311700" y="308825"/>
            <a:ext cx="8520600" cy="613200"/>
          </a:xfrm>
          <a:prstGeom prst="rect">
            <a:avLst/>
          </a:prstGeom>
        </p:spPr>
        <p:txBody>
          <a:bodyPr anchorCtr="0" anchor="t" bIns="91425" lIns="91425" rIns="91425" tIns="91425">
            <a:noAutofit/>
          </a:bodyPr>
          <a:lstStyle/>
          <a:p>
            <a:pPr lvl="0">
              <a:spcBef>
                <a:spcPts val="0"/>
              </a:spcBef>
              <a:buNone/>
            </a:pPr>
            <a:r>
              <a:rPr lang="en" sz="2400"/>
              <a:t>Regress on different levels of gas’ % of total supply and demand level, for 3 tiers of wind added</a:t>
            </a:r>
          </a:p>
        </p:txBody>
      </p:sp>
      <p:pic>
        <p:nvPicPr>
          <p:cNvPr id="182" name="Shape 182"/>
          <p:cNvPicPr preferRelativeResize="0"/>
          <p:nvPr/>
        </p:nvPicPr>
        <p:blipFill>
          <a:blip r:embed="rId3">
            <a:alphaModFix/>
          </a:blip>
          <a:stretch>
            <a:fillRect/>
          </a:stretch>
        </p:blipFill>
        <p:spPr>
          <a:xfrm>
            <a:off x="891500" y="1397825"/>
            <a:ext cx="7361000" cy="1303849"/>
          </a:xfrm>
          <a:prstGeom prst="rect">
            <a:avLst/>
          </a:prstGeom>
          <a:noFill/>
          <a:ln>
            <a:noFill/>
          </a:ln>
        </p:spPr>
      </p:pic>
      <p:pic>
        <p:nvPicPr>
          <p:cNvPr id="183" name="Shape 183"/>
          <p:cNvPicPr preferRelativeResize="0"/>
          <p:nvPr/>
        </p:nvPicPr>
        <p:blipFill>
          <a:blip r:embed="rId4">
            <a:alphaModFix/>
          </a:blip>
          <a:stretch>
            <a:fillRect/>
          </a:stretch>
        </p:blipFill>
        <p:spPr>
          <a:xfrm>
            <a:off x="2744449" y="2915637"/>
            <a:ext cx="3655100" cy="1903975"/>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60885" y="2495975"/>
            <a:ext cx="4512039" cy="2242849"/>
          </a:xfrm>
          <a:prstGeom prst="rect">
            <a:avLst/>
          </a:prstGeom>
          <a:noFill/>
          <a:ln>
            <a:noFill/>
          </a:ln>
        </p:spPr>
      </p:pic>
      <p:pic>
        <p:nvPicPr>
          <p:cNvPr id="189" name="Shape 189"/>
          <p:cNvPicPr preferRelativeResize="0"/>
          <p:nvPr/>
        </p:nvPicPr>
        <p:blipFill>
          <a:blip r:embed="rId4">
            <a:alphaModFix/>
          </a:blip>
          <a:stretch>
            <a:fillRect/>
          </a:stretch>
        </p:blipFill>
        <p:spPr>
          <a:xfrm>
            <a:off x="4596312" y="253125"/>
            <a:ext cx="4492264" cy="2242849"/>
          </a:xfrm>
          <a:prstGeom prst="rect">
            <a:avLst/>
          </a:prstGeom>
          <a:noFill/>
          <a:ln>
            <a:noFill/>
          </a:ln>
        </p:spPr>
      </p:pic>
      <p:pic>
        <p:nvPicPr>
          <p:cNvPr id="190" name="Shape 190"/>
          <p:cNvPicPr preferRelativeResize="0"/>
          <p:nvPr/>
        </p:nvPicPr>
        <p:blipFill>
          <a:blip r:embed="rId5">
            <a:alphaModFix/>
          </a:blip>
          <a:stretch>
            <a:fillRect/>
          </a:stretch>
        </p:blipFill>
        <p:spPr>
          <a:xfrm>
            <a:off x="4589746" y="2495971"/>
            <a:ext cx="4505400" cy="2242849"/>
          </a:xfrm>
          <a:prstGeom prst="rect">
            <a:avLst/>
          </a:prstGeom>
          <a:noFill/>
          <a:ln>
            <a:noFill/>
          </a:ln>
        </p:spPr>
      </p:pic>
      <p:sp>
        <p:nvSpPr>
          <p:cNvPr id="191" name="Shape 191"/>
          <p:cNvSpPr txBox="1"/>
          <p:nvPr>
            <p:ph type="title"/>
          </p:nvPr>
        </p:nvSpPr>
        <p:spPr>
          <a:xfrm>
            <a:off x="313200" y="327975"/>
            <a:ext cx="4007400" cy="1935600"/>
          </a:xfrm>
          <a:prstGeom prst="rect">
            <a:avLst/>
          </a:prstGeom>
        </p:spPr>
        <p:txBody>
          <a:bodyPr anchorCtr="0" anchor="t" bIns="91425" lIns="91425" rIns="91425" tIns="91425">
            <a:noAutofit/>
          </a:bodyPr>
          <a:lstStyle/>
          <a:p>
            <a:pPr lvl="0" rtl="0">
              <a:spcBef>
                <a:spcPts val="0"/>
              </a:spcBef>
              <a:buNone/>
            </a:pPr>
            <a:r>
              <a:rPr lang="en" sz="2000"/>
              <a:t>Prices change the most when the supply curve is steep, at high levels of demand and high shares of expensive generation.</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5" name="Shape 195"/>
        <p:cNvGrpSpPr/>
        <p:nvPr/>
      </p:nvGrpSpPr>
      <p:grpSpPr>
        <a:xfrm>
          <a:off x="0" y="0"/>
          <a:ext cx="0" cy="0"/>
          <a:chOff x="0" y="0"/>
          <a:chExt cx="0" cy="0"/>
        </a:xfrm>
      </p:grpSpPr>
      <p:sp>
        <p:nvSpPr>
          <p:cNvPr id="196" name="Shape 196"/>
          <p:cNvSpPr txBox="1"/>
          <p:nvPr>
            <p:ph type="title"/>
          </p:nvPr>
        </p:nvSpPr>
        <p:spPr>
          <a:xfrm>
            <a:off x="297775" y="445025"/>
            <a:ext cx="2389800" cy="613200"/>
          </a:xfrm>
          <a:prstGeom prst="rect">
            <a:avLst/>
          </a:prstGeom>
        </p:spPr>
        <p:txBody>
          <a:bodyPr anchorCtr="0" anchor="t" bIns="91425" lIns="91425" rIns="91425" tIns="91425">
            <a:noAutofit/>
          </a:bodyPr>
          <a:lstStyle/>
          <a:p>
            <a:pPr lvl="0" algn="ctr">
              <a:spcBef>
                <a:spcPts val="0"/>
              </a:spcBef>
              <a:buNone/>
            </a:pPr>
            <a:r>
              <a:rPr lang="en" sz="2400"/>
              <a:t>So what now?</a:t>
            </a:r>
          </a:p>
        </p:txBody>
      </p:sp>
      <p:pic>
        <p:nvPicPr>
          <p:cNvPr id="197" name="Shape 197"/>
          <p:cNvPicPr preferRelativeResize="0"/>
          <p:nvPr/>
        </p:nvPicPr>
        <p:blipFill>
          <a:blip r:embed="rId3">
            <a:alphaModFix/>
          </a:blip>
          <a:stretch>
            <a:fillRect/>
          </a:stretch>
        </p:blipFill>
        <p:spPr>
          <a:xfrm>
            <a:off x="6152449" y="-12"/>
            <a:ext cx="2467274" cy="4963225"/>
          </a:xfrm>
          <a:prstGeom prst="rect">
            <a:avLst/>
          </a:prstGeom>
          <a:noFill/>
          <a:ln>
            <a:noFill/>
          </a:ln>
        </p:spPr>
      </p:pic>
      <p:pic>
        <p:nvPicPr>
          <p:cNvPr id="198" name="Shape 198"/>
          <p:cNvPicPr preferRelativeResize="0"/>
          <p:nvPr/>
        </p:nvPicPr>
        <p:blipFill>
          <a:blip r:embed="rId4">
            <a:alphaModFix/>
          </a:blip>
          <a:stretch>
            <a:fillRect/>
          </a:stretch>
        </p:blipFill>
        <p:spPr>
          <a:xfrm>
            <a:off x="3762800" y="1542173"/>
            <a:ext cx="2389649" cy="2694449"/>
          </a:xfrm>
          <a:prstGeom prst="rect">
            <a:avLst/>
          </a:prstGeom>
          <a:noFill/>
          <a:ln>
            <a:noFill/>
          </a:ln>
        </p:spPr>
      </p:pic>
      <p:sp>
        <p:nvSpPr>
          <p:cNvPr id="199" name="Shape 199"/>
          <p:cNvSpPr txBox="1"/>
          <p:nvPr/>
        </p:nvSpPr>
        <p:spPr>
          <a:xfrm>
            <a:off x="419600" y="1542250"/>
            <a:ext cx="3126600" cy="2694300"/>
          </a:xfrm>
          <a:prstGeom prst="rect">
            <a:avLst/>
          </a:prstGeom>
          <a:noFill/>
          <a:ln>
            <a:noFill/>
          </a:ln>
        </p:spPr>
        <p:txBody>
          <a:bodyPr anchorCtr="0" anchor="t" bIns="91425" lIns="91425" rIns="91425" tIns="91425">
            <a:noAutofit/>
          </a:bodyPr>
          <a:lstStyle/>
          <a:p>
            <a:pPr lvl="0">
              <a:spcBef>
                <a:spcPts val="0"/>
              </a:spcBef>
              <a:buNone/>
            </a:pPr>
            <a:r>
              <a:rPr lang="en" sz="1800">
                <a:latin typeface="Old Standard TT"/>
                <a:ea typeface="Old Standard TT"/>
                <a:cs typeface="Old Standard TT"/>
                <a:sym typeface="Old Standard TT"/>
              </a:rPr>
              <a:t>A two-price, two-fuel regime?</a:t>
            </a: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pic>
        <p:nvPicPr>
          <p:cNvPr id="204" name="Shape 204"/>
          <p:cNvPicPr preferRelativeResize="0"/>
          <p:nvPr/>
        </p:nvPicPr>
        <p:blipFill>
          <a:blip r:embed="rId3">
            <a:alphaModFix/>
          </a:blip>
          <a:stretch>
            <a:fillRect/>
          </a:stretch>
        </p:blipFill>
        <p:spPr>
          <a:xfrm>
            <a:off x="4508275" y="1177071"/>
            <a:ext cx="4287150" cy="3532403"/>
          </a:xfrm>
          <a:prstGeom prst="rect">
            <a:avLst/>
          </a:prstGeom>
          <a:noFill/>
          <a:ln>
            <a:noFill/>
          </a:ln>
        </p:spPr>
      </p:pic>
      <p:pic>
        <p:nvPicPr>
          <p:cNvPr id="205" name="Shape 205"/>
          <p:cNvPicPr preferRelativeResize="0"/>
          <p:nvPr/>
        </p:nvPicPr>
        <p:blipFill>
          <a:blip r:embed="rId4">
            <a:alphaModFix/>
          </a:blip>
          <a:stretch>
            <a:fillRect/>
          </a:stretch>
        </p:blipFill>
        <p:spPr>
          <a:xfrm>
            <a:off x="605700" y="1215799"/>
            <a:ext cx="3460200" cy="3454949"/>
          </a:xfrm>
          <a:prstGeom prst="rect">
            <a:avLst/>
          </a:prstGeom>
          <a:noFill/>
          <a:ln>
            <a:noFill/>
          </a:ln>
        </p:spPr>
      </p:pic>
      <p:sp>
        <p:nvSpPr>
          <p:cNvPr id="206" name="Shape 206"/>
          <p:cNvSpPr txBox="1"/>
          <p:nvPr>
            <p:ph type="title"/>
          </p:nvPr>
        </p:nvSpPr>
        <p:spPr>
          <a:xfrm>
            <a:off x="706200" y="469000"/>
            <a:ext cx="7731600" cy="613200"/>
          </a:xfrm>
          <a:prstGeom prst="rect">
            <a:avLst/>
          </a:prstGeom>
        </p:spPr>
        <p:txBody>
          <a:bodyPr anchorCtr="0" anchor="t" bIns="91425" lIns="91425" rIns="91425" tIns="91425">
            <a:noAutofit/>
          </a:bodyPr>
          <a:lstStyle/>
          <a:p>
            <a:pPr lvl="0" rtl="0" algn="ctr">
              <a:spcBef>
                <a:spcPts val="0"/>
              </a:spcBef>
              <a:buNone/>
            </a:pPr>
            <a:r>
              <a:rPr lang="en" sz="2400"/>
              <a:t>Considerations: transmission and variability</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Research Questions</a:t>
            </a:r>
          </a:p>
        </p:txBody>
      </p:sp>
      <p:sp>
        <p:nvSpPr>
          <p:cNvPr id="67" name="Shape 67"/>
          <p:cNvSpPr txBox="1"/>
          <p:nvPr>
            <p:ph idx="1" type="body"/>
          </p:nvPr>
        </p:nvSpPr>
        <p:spPr>
          <a:xfrm>
            <a:off x="311700" y="1171600"/>
            <a:ext cx="8520600" cy="3397200"/>
          </a:xfrm>
          <a:prstGeom prst="rect">
            <a:avLst/>
          </a:prstGeom>
        </p:spPr>
        <p:txBody>
          <a:bodyPr anchorCtr="0" anchor="t" bIns="91425" lIns="91425" rIns="91425" tIns="91425">
            <a:noAutofit/>
          </a:bodyPr>
          <a:lstStyle/>
          <a:p>
            <a:pPr indent="-228600" lvl="0" marL="457200" rtl="0">
              <a:spcBef>
                <a:spcPts val="0"/>
              </a:spcBef>
              <a:buAutoNum type="arabicPeriod"/>
            </a:pPr>
            <a:r>
              <a:rPr lang="en"/>
              <a:t>How have each of the resources on the resource mix historically impacted prices in New England’s electricity markets?</a:t>
            </a:r>
          </a:p>
          <a:p>
            <a:pPr indent="-228600" lvl="0" marL="457200">
              <a:spcBef>
                <a:spcPts val="0"/>
              </a:spcBef>
              <a:buAutoNum type="arabicPeriod"/>
            </a:pPr>
            <a:r>
              <a:rPr lang="en"/>
              <a:t>How do increased quantities of wind generation impact prices in New England’s electricity markets? How does this effect vary at different levels of electricity demand and by the composition of the resource mix?</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Acknowledgements</a:t>
            </a:r>
          </a:p>
        </p:txBody>
      </p:sp>
      <p:sp>
        <p:nvSpPr>
          <p:cNvPr id="212" name="Shape 212"/>
          <p:cNvSpPr txBox="1"/>
          <p:nvPr>
            <p:ph idx="1" type="body"/>
          </p:nvPr>
        </p:nvSpPr>
        <p:spPr>
          <a:xfrm>
            <a:off x="311700" y="1171600"/>
            <a:ext cx="8520600" cy="3397200"/>
          </a:xfrm>
          <a:prstGeom prst="rect">
            <a:avLst/>
          </a:prstGeom>
        </p:spPr>
        <p:txBody>
          <a:bodyPr anchorCtr="0" anchor="t" bIns="91425" lIns="91425" rIns="91425" tIns="91425">
            <a:noAutofit/>
          </a:bodyPr>
          <a:lstStyle/>
          <a:p>
            <a:pPr indent="-228600" lvl="0" marL="457200" rtl="0">
              <a:spcBef>
                <a:spcPts val="0"/>
              </a:spcBef>
              <a:buChar char="●"/>
            </a:pPr>
            <a:r>
              <a:rPr lang="en"/>
              <a:t>Anja Sautmann </a:t>
            </a:r>
          </a:p>
          <a:p>
            <a:pPr indent="-228600" lvl="0" marL="457200" rtl="0">
              <a:spcBef>
                <a:spcPts val="0"/>
              </a:spcBef>
              <a:buChar char="●"/>
            </a:pPr>
            <a:r>
              <a:rPr lang="en"/>
              <a:t>Amy Greenwald</a:t>
            </a:r>
          </a:p>
          <a:p>
            <a:pPr indent="-228600" lvl="0" marL="457200" rtl="0">
              <a:spcBef>
                <a:spcPts val="0"/>
              </a:spcBef>
              <a:buChar char="●"/>
            </a:pPr>
            <a:r>
              <a:rPr lang="en"/>
              <a:t>Sriniketh Nagavarapu</a:t>
            </a:r>
          </a:p>
          <a:p>
            <a:pPr indent="-228600" lvl="0" marL="457200" rtl="0">
              <a:spcBef>
                <a:spcPts val="0"/>
              </a:spcBef>
              <a:buChar char="●"/>
            </a:pPr>
            <a:r>
              <a:rPr lang="en"/>
              <a:t>Dawn King</a:t>
            </a:r>
          </a:p>
          <a:p>
            <a:pPr indent="-228600" lvl="0" marL="457200" rtl="0">
              <a:spcBef>
                <a:spcPts val="0"/>
              </a:spcBef>
              <a:buChar char="●"/>
            </a:pPr>
            <a:r>
              <a:rPr lang="en"/>
              <a:t>Christopher Geissler, ISO-NE</a:t>
            </a:r>
          </a:p>
          <a:p>
            <a:pPr indent="-228600" lvl="0" marL="457200" rtl="0">
              <a:spcBef>
                <a:spcPts val="0"/>
              </a:spcBef>
              <a:buChar char="●"/>
            </a:pPr>
            <a:r>
              <a:rPr lang="en"/>
              <a:t>Jerry Elmer, Conservation Law Foundation</a:t>
            </a:r>
          </a:p>
          <a:p>
            <a:pPr indent="-228600" lvl="0" marL="457200" rtl="0">
              <a:spcBef>
                <a:spcPts val="0"/>
              </a:spcBef>
              <a:buChar char="●"/>
            </a:pPr>
            <a:r>
              <a:rPr lang="en"/>
              <a:t>Jamie Fine, Environmental Defense Fund</a:t>
            </a:r>
          </a:p>
          <a:p>
            <a:pPr indent="-228600" lvl="0" marL="457200" rtl="0">
              <a:spcBef>
                <a:spcPts val="0"/>
              </a:spcBef>
              <a:buChar char="●"/>
            </a:pPr>
            <a:r>
              <a:rPr lang="en"/>
              <a:t>All my friends and family!</a:t>
            </a: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pic>
        <p:nvPicPr>
          <p:cNvPr id="72" name="Shape 72"/>
          <p:cNvPicPr preferRelativeResize="0"/>
          <p:nvPr/>
        </p:nvPicPr>
        <p:blipFill>
          <a:blip r:embed="rId3">
            <a:alphaModFix/>
          </a:blip>
          <a:stretch>
            <a:fillRect/>
          </a:stretch>
        </p:blipFill>
        <p:spPr>
          <a:xfrm>
            <a:off x="-1" y="-955433"/>
            <a:ext cx="9144000" cy="6098933"/>
          </a:xfrm>
          <a:prstGeom prst="rect">
            <a:avLst/>
          </a:prstGeom>
          <a:noFill/>
          <a:ln>
            <a:noFill/>
          </a:ln>
        </p:spPr>
      </p:pic>
      <p:sp>
        <p:nvSpPr>
          <p:cNvPr id="73" name="Shape 73"/>
          <p:cNvSpPr txBox="1"/>
          <p:nvPr>
            <p:ph type="title"/>
          </p:nvPr>
        </p:nvSpPr>
        <p:spPr>
          <a:xfrm>
            <a:off x="1206225" y="601237"/>
            <a:ext cx="3222000" cy="2985600"/>
          </a:xfrm>
          <a:prstGeom prst="rect">
            <a:avLst/>
          </a:prstGeom>
          <a:solidFill>
            <a:srgbClr val="FFFFFF">
              <a:alpha val="93460"/>
            </a:srgbClr>
          </a:solidFill>
        </p:spPr>
        <p:txBody>
          <a:bodyPr anchorCtr="0" anchor="t" bIns="91425" lIns="91425" rIns="91425" tIns="91425">
            <a:noAutofit/>
          </a:bodyPr>
          <a:lstStyle/>
          <a:p>
            <a:pPr lvl="0">
              <a:spcBef>
                <a:spcPts val="0"/>
              </a:spcBef>
              <a:buNone/>
            </a:pPr>
            <a:r>
              <a:rPr lang="en"/>
              <a:t> Key Terms:</a:t>
            </a:r>
          </a:p>
        </p:txBody>
      </p:sp>
      <p:sp>
        <p:nvSpPr>
          <p:cNvPr id="74" name="Shape 74"/>
          <p:cNvSpPr txBox="1"/>
          <p:nvPr>
            <p:ph idx="1" type="body"/>
          </p:nvPr>
        </p:nvSpPr>
        <p:spPr>
          <a:xfrm>
            <a:off x="1206225" y="1267450"/>
            <a:ext cx="3222000" cy="14079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rPr lang="en"/>
              <a:t> Independent System Operator </a:t>
            </a:r>
          </a:p>
          <a:p>
            <a:pPr lvl="0" rtl="0">
              <a:lnSpc>
                <a:spcPct val="100000"/>
              </a:lnSpc>
              <a:spcBef>
                <a:spcPts val="0"/>
              </a:spcBef>
              <a:spcAft>
                <a:spcPts val="0"/>
              </a:spcAft>
              <a:buNone/>
            </a:pPr>
            <a:r>
              <a:rPr lang="en"/>
              <a:t>   of New England (ISO-NE)</a:t>
            </a:r>
          </a:p>
          <a:p>
            <a:pPr lvl="0">
              <a:lnSpc>
                <a:spcPct val="100000"/>
              </a:lnSpc>
              <a:spcBef>
                <a:spcPts val="0"/>
              </a:spcBef>
              <a:spcAft>
                <a:spcPts val="0"/>
              </a:spcAft>
              <a:buNone/>
            </a:pPr>
            <a:r>
              <a:t/>
            </a:r>
            <a:endParaRPr/>
          </a:p>
        </p:txBody>
      </p:sp>
      <p:pic>
        <p:nvPicPr>
          <p:cNvPr id="75" name="Shape 75"/>
          <p:cNvPicPr preferRelativeResize="0"/>
          <p:nvPr/>
        </p:nvPicPr>
        <p:blipFill>
          <a:blip r:embed="rId4">
            <a:alphaModFix amt="85000"/>
          </a:blip>
          <a:stretch>
            <a:fillRect/>
          </a:stretch>
        </p:blipFill>
        <p:spPr>
          <a:xfrm>
            <a:off x="1921875" y="2302875"/>
            <a:ext cx="1790700" cy="857250"/>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pic>
        <p:nvPicPr>
          <p:cNvPr id="80" name="Shape 80"/>
          <p:cNvPicPr preferRelativeResize="0"/>
          <p:nvPr/>
        </p:nvPicPr>
        <p:blipFill>
          <a:blip r:embed="rId3">
            <a:alphaModFix/>
          </a:blip>
          <a:stretch>
            <a:fillRect/>
          </a:stretch>
        </p:blipFill>
        <p:spPr>
          <a:xfrm>
            <a:off x="0" y="0"/>
            <a:ext cx="1651399" cy="1255050"/>
          </a:xfrm>
          <a:prstGeom prst="rect">
            <a:avLst/>
          </a:prstGeom>
          <a:noFill/>
          <a:ln>
            <a:noFill/>
          </a:ln>
        </p:spPr>
      </p:pic>
      <p:pic>
        <p:nvPicPr>
          <p:cNvPr id="81" name="Shape 81"/>
          <p:cNvPicPr preferRelativeResize="0"/>
          <p:nvPr/>
        </p:nvPicPr>
        <p:blipFill>
          <a:blip r:embed="rId4">
            <a:alphaModFix/>
          </a:blip>
          <a:stretch>
            <a:fillRect/>
          </a:stretch>
        </p:blipFill>
        <p:spPr>
          <a:xfrm>
            <a:off x="1651400" y="0"/>
            <a:ext cx="1597066" cy="1255050"/>
          </a:xfrm>
          <a:prstGeom prst="rect">
            <a:avLst/>
          </a:prstGeom>
          <a:noFill/>
          <a:ln>
            <a:noFill/>
          </a:ln>
        </p:spPr>
      </p:pic>
      <p:pic>
        <p:nvPicPr>
          <p:cNvPr id="82" name="Shape 82"/>
          <p:cNvPicPr preferRelativeResize="0"/>
          <p:nvPr/>
        </p:nvPicPr>
        <p:blipFill>
          <a:blip r:embed="rId5">
            <a:alphaModFix/>
          </a:blip>
          <a:stretch>
            <a:fillRect/>
          </a:stretch>
        </p:blipFill>
        <p:spPr>
          <a:xfrm>
            <a:off x="0" y="1255050"/>
            <a:ext cx="1651400" cy="1238568"/>
          </a:xfrm>
          <a:prstGeom prst="rect">
            <a:avLst/>
          </a:prstGeom>
          <a:noFill/>
          <a:ln>
            <a:noFill/>
          </a:ln>
        </p:spPr>
      </p:pic>
      <p:pic>
        <p:nvPicPr>
          <p:cNvPr id="83" name="Shape 83"/>
          <p:cNvPicPr preferRelativeResize="0"/>
          <p:nvPr/>
        </p:nvPicPr>
        <p:blipFill rotWithShape="1">
          <a:blip r:embed="rId6">
            <a:alphaModFix/>
          </a:blip>
          <a:srcRect b="0" l="0" r="11024" t="0"/>
          <a:stretch/>
        </p:blipFill>
        <p:spPr>
          <a:xfrm>
            <a:off x="1651400" y="1255062"/>
            <a:ext cx="1597075" cy="1238558"/>
          </a:xfrm>
          <a:prstGeom prst="rect">
            <a:avLst/>
          </a:prstGeom>
          <a:noFill/>
          <a:ln>
            <a:noFill/>
          </a:ln>
        </p:spPr>
      </p:pic>
      <p:pic>
        <p:nvPicPr>
          <p:cNvPr id="84" name="Shape 84"/>
          <p:cNvPicPr preferRelativeResize="0"/>
          <p:nvPr/>
        </p:nvPicPr>
        <p:blipFill>
          <a:blip r:embed="rId7">
            <a:alphaModFix/>
          </a:blip>
          <a:stretch>
            <a:fillRect/>
          </a:stretch>
        </p:blipFill>
        <p:spPr>
          <a:xfrm>
            <a:off x="0" y="2778899"/>
            <a:ext cx="1651399" cy="1145145"/>
          </a:xfrm>
          <a:prstGeom prst="rect">
            <a:avLst/>
          </a:prstGeom>
          <a:noFill/>
          <a:ln>
            <a:noFill/>
          </a:ln>
        </p:spPr>
      </p:pic>
      <p:pic>
        <p:nvPicPr>
          <p:cNvPr id="85" name="Shape 85"/>
          <p:cNvPicPr preferRelativeResize="0"/>
          <p:nvPr/>
        </p:nvPicPr>
        <p:blipFill rotWithShape="1">
          <a:blip r:embed="rId8">
            <a:alphaModFix/>
          </a:blip>
          <a:srcRect b="0" l="0" r="37170" t="0"/>
          <a:stretch/>
        </p:blipFill>
        <p:spPr>
          <a:xfrm>
            <a:off x="1651397" y="2778900"/>
            <a:ext cx="1597075" cy="1145150"/>
          </a:xfrm>
          <a:prstGeom prst="rect">
            <a:avLst/>
          </a:prstGeom>
          <a:noFill/>
          <a:ln>
            <a:noFill/>
          </a:ln>
        </p:spPr>
      </p:pic>
      <p:pic>
        <p:nvPicPr>
          <p:cNvPr id="86" name="Shape 86"/>
          <p:cNvPicPr preferRelativeResize="0"/>
          <p:nvPr/>
        </p:nvPicPr>
        <p:blipFill rotWithShape="1">
          <a:blip r:embed="rId9">
            <a:alphaModFix/>
          </a:blip>
          <a:srcRect b="18288" l="0" r="0" t="28779"/>
          <a:stretch/>
        </p:blipFill>
        <p:spPr>
          <a:xfrm>
            <a:off x="0" y="3924050"/>
            <a:ext cx="3248475" cy="1145151"/>
          </a:xfrm>
          <a:prstGeom prst="rect">
            <a:avLst/>
          </a:prstGeom>
          <a:noFill/>
          <a:ln>
            <a:noFill/>
          </a:ln>
        </p:spPr>
      </p:pic>
      <p:sp>
        <p:nvSpPr>
          <p:cNvPr id="87" name="Shape 87"/>
          <p:cNvSpPr txBox="1"/>
          <p:nvPr/>
        </p:nvSpPr>
        <p:spPr>
          <a:xfrm rot="5400000">
            <a:off x="2945025" y="1034400"/>
            <a:ext cx="979200" cy="372300"/>
          </a:xfrm>
          <a:prstGeom prst="rect">
            <a:avLst/>
          </a:prstGeom>
          <a:noFill/>
          <a:ln>
            <a:noFill/>
          </a:ln>
        </p:spPr>
        <p:txBody>
          <a:bodyPr anchorCtr="0" anchor="t" bIns="91425" lIns="91425" rIns="91425" tIns="91425">
            <a:noAutofit/>
          </a:bodyPr>
          <a:lstStyle/>
          <a:p>
            <a:pPr lvl="0">
              <a:spcBef>
                <a:spcPts val="0"/>
              </a:spcBef>
              <a:buNone/>
            </a:pPr>
            <a:r>
              <a:rPr b="1" lang="en" sz="1800">
                <a:latin typeface="Old Standard TT"/>
                <a:ea typeface="Old Standard TT"/>
                <a:cs typeface="Old Standard TT"/>
                <a:sym typeface="Old Standard TT"/>
              </a:rPr>
              <a:t>Supply</a:t>
            </a:r>
          </a:p>
        </p:txBody>
      </p:sp>
      <p:sp>
        <p:nvSpPr>
          <p:cNvPr id="88" name="Shape 88"/>
          <p:cNvSpPr txBox="1"/>
          <p:nvPr/>
        </p:nvSpPr>
        <p:spPr>
          <a:xfrm rot="5400000">
            <a:off x="2816275" y="3738300"/>
            <a:ext cx="1199100" cy="372300"/>
          </a:xfrm>
          <a:prstGeom prst="rect">
            <a:avLst/>
          </a:prstGeom>
          <a:noFill/>
          <a:ln>
            <a:noFill/>
          </a:ln>
        </p:spPr>
        <p:txBody>
          <a:bodyPr anchorCtr="0" anchor="t" bIns="91425" lIns="91425" rIns="91425" tIns="91425">
            <a:noAutofit/>
          </a:bodyPr>
          <a:lstStyle/>
          <a:p>
            <a:pPr lvl="0" rtl="0">
              <a:spcBef>
                <a:spcPts val="0"/>
              </a:spcBef>
              <a:buNone/>
            </a:pPr>
            <a:r>
              <a:rPr b="1" lang="en" sz="1800">
                <a:latin typeface="Old Standard TT"/>
                <a:ea typeface="Old Standard TT"/>
                <a:cs typeface="Old Standard TT"/>
                <a:sym typeface="Old Standard TT"/>
              </a:rPr>
              <a:t>Demand</a:t>
            </a:r>
          </a:p>
        </p:txBody>
      </p:sp>
      <p:pic>
        <p:nvPicPr>
          <p:cNvPr id="89" name="Shape 89"/>
          <p:cNvPicPr preferRelativeResize="0"/>
          <p:nvPr/>
        </p:nvPicPr>
        <p:blipFill>
          <a:blip r:embed="rId10">
            <a:alphaModFix/>
          </a:blip>
          <a:stretch>
            <a:fillRect/>
          </a:stretch>
        </p:blipFill>
        <p:spPr>
          <a:xfrm>
            <a:off x="5805109" y="1384350"/>
            <a:ext cx="3338890" cy="2218749"/>
          </a:xfrm>
          <a:prstGeom prst="rect">
            <a:avLst/>
          </a:prstGeom>
          <a:noFill/>
          <a:ln>
            <a:noFill/>
          </a:ln>
        </p:spPr>
      </p:pic>
      <p:sp>
        <p:nvSpPr>
          <p:cNvPr id="90" name="Shape 90"/>
          <p:cNvSpPr txBox="1"/>
          <p:nvPr/>
        </p:nvSpPr>
        <p:spPr>
          <a:xfrm>
            <a:off x="6875000" y="1034400"/>
            <a:ext cx="1199100" cy="372300"/>
          </a:xfrm>
          <a:prstGeom prst="rect">
            <a:avLst/>
          </a:prstGeom>
          <a:noFill/>
          <a:ln>
            <a:noFill/>
          </a:ln>
        </p:spPr>
        <p:txBody>
          <a:bodyPr anchorCtr="0" anchor="t" bIns="91425" lIns="91425" rIns="91425" tIns="91425">
            <a:noAutofit/>
          </a:bodyPr>
          <a:lstStyle/>
          <a:p>
            <a:pPr lvl="0" rtl="0" algn="ctr">
              <a:spcBef>
                <a:spcPts val="0"/>
              </a:spcBef>
              <a:buNone/>
            </a:pPr>
            <a:r>
              <a:rPr b="1" lang="en" sz="1800">
                <a:latin typeface="Old Standard TT"/>
                <a:ea typeface="Old Standard TT"/>
                <a:cs typeface="Old Standard TT"/>
                <a:sym typeface="Old Standard TT"/>
              </a:rPr>
              <a:t>ISO-NE</a:t>
            </a:r>
          </a:p>
        </p:txBody>
      </p:sp>
      <p:cxnSp>
        <p:nvCxnSpPr>
          <p:cNvPr id="91" name="Shape 91"/>
          <p:cNvCxnSpPr>
            <a:stCxn id="87" idx="0"/>
            <a:endCxn id="89" idx="1"/>
          </p:cNvCxnSpPr>
          <p:nvPr/>
        </p:nvCxnSpPr>
        <p:spPr>
          <a:xfrm>
            <a:off x="3620775" y="1220550"/>
            <a:ext cx="2184300" cy="1273200"/>
          </a:xfrm>
          <a:prstGeom prst="straightConnector1">
            <a:avLst/>
          </a:prstGeom>
          <a:noFill/>
          <a:ln cap="flat" cmpd="sng" w="9525">
            <a:solidFill>
              <a:srgbClr val="000000"/>
            </a:solidFill>
            <a:prstDash val="solid"/>
            <a:round/>
            <a:headEnd len="lg" w="lg" type="none"/>
            <a:tailEnd len="lg" w="lg" type="triangle"/>
          </a:ln>
        </p:spPr>
      </p:cxnSp>
      <p:cxnSp>
        <p:nvCxnSpPr>
          <p:cNvPr id="92" name="Shape 92"/>
          <p:cNvCxnSpPr>
            <a:endCxn id="89" idx="1"/>
          </p:cNvCxnSpPr>
          <p:nvPr/>
        </p:nvCxnSpPr>
        <p:spPr>
          <a:xfrm flipH="1" rot="10800000">
            <a:off x="3620809" y="2493724"/>
            <a:ext cx="2184300" cy="1447200"/>
          </a:xfrm>
          <a:prstGeom prst="straightConnector1">
            <a:avLst/>
          </a:prstGeom>
          <a:noFill/>
          <a:ln cap="flat" cmpd="sng" w="9525">
            <a:solidFill>
              <a:srgbClr val="000000"/>
            </a:solidFill>
            <a:prstDash val="solid"/>
            <a:round/>
            <a:headEnd len="lg" w="lg" type="none"/>
            <a:tailEnd len="lg" w="lg" type="triangle"/>
          </a:ln>
        </p:spPr>
      </p:cxnSp>
      <p:sp>
        <p:nvSpPr>
          <p:cNvPr id="93" name="Shape 93"/>
          <p:cNvSpPr txBox="1"/>
          <p:nvPr/>
        </p:nvSpPr>
        <p:spPr>
          <a:xfrm rot="1791723">
            <a:off x="4483446" y="1549600"/>
            <a:ext cx="636857" cy="303042"/>
          </a:xfrm>
          <a:prstGeom prst="rect">
            <a:avLst/>
          </a:prstGeom>
          <a:noFill/>
          <a:ln>
            <a:noFill/>
          </a:ln>
        </p:spPr>
        <p:txBody>
          <a:bodyPr anchorCtr="0" anchor="t" bIns="91425" lIns="91425" rIns="91425" tIns="91425">
            <a:noAutofit/>
          </a:bodyPr>
          <a:lstStyle/>
          <a:p>
            <a:pPr lvl="0">
              <a:spcBef>
                <a:spcPts val="0"/>
              </a:spcBef>
              <a:buNone/>
            </a:pPr>
            <a:r>
              <a:rPr lang="en">
                <a:latin typeface="Old Standard TT"/>
                <a:ea typeface="Old Standard TT"/>
                <a:cs typeface="Old Standard TT"/>
                <a:sym typeface="Old Standard TT"/>
              </a:rPr>
              <a:t>data</a:t>
            </a:r>
          </a:p>
        </p:txBody>
      </p:sp>
      <p:sp>
        <p:nvSpPr>
          <p:cNvPr id="94" name="Shape 94"/>
          <p:cNvSpPr txBox="1"/>
          <p:nvPr/>
        </p:nvSpPr>
        <p:spPr>
          <a:xfrm rot="-1899209">
            <a:off x="4208343" y="2978698"/>
            <a:ext cx="636837" cy="303314"/>
          </a:xfrm>
          <a:prstGeom prst="rect">
            <a:avLst/>
          </a:prstGeom>
          <a:noFill/>
          <a:ln>
            <a:noFill/>
          </a:ln>
        </p:spPr>
        <p:txBody>
          <a:bodyPr anchorCtr="0" anchor="t" bIns="91425" lIns="91425" rIns="91425" tIns="91425">
            <a:noAutofit/>
          </a:bodyPr>
          <a:lstStyle/>
          <a:p>
            <a:pPr lvl="0" rtl="0">
              <a:spcBef>
                <a:spcPts val="0"/>
              </a:spcBef>
              <a:buNone/>
            </a:pPr>
            <a:r>
              <a:rPr lang="en">
                <a:latin typeface="Old Standard TT"/>
                <a:ea typeface="Old Standard TT"/>
                <a:cs typeface="Old Standard TT"/>
                <a:sym typeface="Old Standard TT"/>
              </a:rPr>
              <a:t>data</a:t>
            </a:r>
          </a:p>
        </p:txBody>
      </p:sp>
      <p:cxnSp>
        <p:nvCxnSpPr>
          <p:cNvPr id="95" name="Shape 95"/>
          <p:cNvCxnSpPr>
            <a:stCxn id="81" idx="3"/>
            <a:endCxn id="90" idx="1"/>
          </p:cNvCxnSpPr>
          <p:nvPr/>
        </p:nvCxnSpPr>
        <p:spPr>
          <a:xfrm>
            <a:off x="3248466" y="627525"/>
            <a:ext cx="3626399" cy="593100"/>
          </a:xfrm>
          <a:prstGeom prst="straightConnector1">
            <a:avLst/>
          </a:prstGeom>
          <a:noFill/>
          <a:ln cap="flat" cmpd="sng" w="9525">
            <a:solidFill>
              <a:srgbClr val="000000"/>
            </a:solidFill>
            <a:prstDash val="solid"/>
            <a:round/>
            <a:headEnd len="lg" w="lg" type="none"/>
            <a:tailEnd len="lg" w="lg" type="triangle"/>
          </a:ln>
        </p:spPr>
      </p:cxnSp>
      <p:cxnSp>
        <p:nvCxnSpPr>
          <p:cNvPr id="96" name="Shape 96"/>
          <p:cNvCxnSpPr>
            <a:stCxn id="89" idx="2"/>
            <a:endCxn id="88" idx="3"/>
          </p:cNvCxnSpPr>
          <p:nvPr/>
        </p:nvCxnSpPr>
        <p:spPr>
          <a:xfrm flipH="1">
            <a:off x="3415855" y="3603099"/>
            <a:ext cx="4058700" cy="921000"/>
          </a:xfrm>
          <a:prstGeom prst="straightConnector1">
            <a:avLst/>
          </a:prstGeom>
          <a:noFill/>
          <a:ln cap="flat" cmpd="sng" w="9525">
            <a:solidFill>
              <a:srgbClr val="000000"/>
            </a:solidFill>
            <a:prstDash val="solid"/>
            <a:round/>
            <a:headEnd len="lg" w="lg" type="none"/>
            <a:tailEnd len="lg" w="lg" type="triangle"/>
          </a:ln>
        </p:spPr>
      </p:cxnSp>
      <p:sp>
        <p:nvSpPr>
          <p:cNvPr id="97" name="Shape 97"/>
          <p:cNvSpPr txBox="1"/>
          <p:nvPr/>
        </p:nvSpPr>
        <p:spPr>
          <a:xfrm rot="538141">
            <a:off x="3564544" y="547232"/>
            <a:ext cx="2474658" cy="303082"/>
          </a:xfrm>
          <a:prstGeom prst="rect">
            <a:avLst/>
          </a:prstGeom>
          <a:noFill/>
          <a:ln>
            <a:noFill/>
          </a:ln>
        </p:spPr>
        <p:txBody>
          <a:bodyPr anchorCtr="0" anchor="t" bIns="91425" lIns="91425" rIns="91425" tIns="91425">
            <a:noAutofit/>
          </a:bodyPr>
          <a:lstStyle/>
          <a:p>
            <a:pPr lvl="0" rtl="0">
              <a:spcBef>
                <a:spcPts val="0"/>
              </a:spcBef>
              <a:buNone/>
            </a:pPr>
            <a:r>
              <a:rPr lang="en">
                <a:latin typeface="Old Standard TT"/>
                <a:ea typeface="Old Standard TT"/>
                <a:cs typeface="Old Standard TT"/>
                <a:sym typeface="Old Standard TT"/>
              </a:rPr>
              <a:t>transformers, transmission</a:t>
            </a:r>
          </a:p>
        </p:txBody>
      </p:sp>
      <p:sp>
        <p:nvSpPr>
          <p:cNvPr id="98" name="Shape 98"/>
          <p:cNvSpPr txBox="1"/>
          <p:nvPr/>
        </p:nvSpPr>
        <p:spPr>
          <a:xfrm rot="-718729">
            <a:off x="4061913" y="4058533"/>
            <a:ext cx="2474585" cy="303314"/>
          </a:xfrm>
          <a:prstGeom prst="rect">
            <a:avLst/>
          </a:prstGeom>
          <a:noFill/>
          <a:ln>
            <a:noFill/>
          </a:ln>
        </p:spPr>
        <p:txBody>
          <a:bodyPr anchorCtr="0" anchor="t" bIns="91425" lIns="91425" rIns="91425" tIns="91425">
            <a:noAutofit/>
          </a:bodyPr>
          <a:lstStyle/>
          <a:p>
            <a:pPr lvl="0" rtl="0">
              <a:spcBef>
                <a:spcPts val="0"/>
              </a:spcBef>
              <a:buNone/>
            </a:pPr>
            <a:r>
              <a:rPr lang="en">
                <a:latin typeface="Old Standard TT"/>
                <a:ea typeface="Old Standard TT"/>
                <a:cs typeface="Old Standard TT"/>
                <a:sym typeface="Old Standard TT"/>
              </a:rPr>
              <a:t>transformers, transmission</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311700" y="445025"/>
            <a:ext cx="2654700" cy="613200"/>
          </a:xfrm>
          <a:prstGeom prst="rect">
            <a:avLst/>
          </a:prstGeom>
        </p:spPr>
        <p:txBody>
          <a:bodyPr anchorCtr="0" anchor="t" bIns="91425" lIns="91425" rIns="91425" tIns="91425">
            <a:noAutofit/>
          </a:bodyPr>
          <a:lstStyle/>
          <a:p>
            <a:pPr lvl="0" rtl="0">
              <a:spcBef>
                <a:spcPts val="0"/>
              </a:spcBef>
              <a:buNone/>
            </a:pPr>
            <a:r>
              <a:rPr lang="en"/>
              <a:t>Key Terms:</a:t>
            </a:r>
          </a:p>
        </p:txBody>
      </p:sp>
      <p:sp>
        <p:nvSpPr>
          <p:cNvPr id="104" name="Shape 104"/>
          <p:cNvSpPr txBox="1"/>
          <p:nvPr>
            <p:ph idx="1" type="body"/>
          </p:nvPr>
        </p:nvSpPr>
        <p:spPr>
          <a:xfrm>
            <a:off x="311700" y="1158825"/>
            <a:ext cx="2448300" cy="414600"/>
          </a:xfrm>
          <a:prstGeom prst="rect">
            <a:avLst/>
          </a:prstGeom>
        </p:spPr>
        <p:txBody>
          <a:bodyPr anchorCtr="0" anchor="t" bIns="91425" lIns="91425" rIns="91425" tIns="91425">
            <a:noAutofit/>
          </a:bodyPr>
          <a:lstStyle/>
          <a:p>
            <a:pPr lvl="0" rtl="0">
              <a:spcBef>
                <a:spcPts val="0"/>
              </a:spcBef>
              <a:buNone/>
            </a:pPr>
            <a:r>
              <a:rPr lang="en"/>
              <a:t>Merit order</a:t>
            </a:r>
          </a:p>
        </p:txBody>
      </p:sp>
      <p:pic>
        <p:nvPicPr>
          <p:cNvPr id="105" name="Shape 105"/>
          <p:cNvPicPr preferRelativeResize="0"/>
          <p:nvPr/>
        </p:nvPicPr>
        <p:blipFill>
          <a:blip r:embed="rId3">
            <a:alphaModFix/>
          </a:blip>
          <a:stretch>
            <a:fillRect/>
          </a:stretch>
        </p:blipFill>
        <p:spPr>
          <a:xfrm>
            <a:off x="2685825" y="1058225"/>
            <a:ext cx="6021050" cy="3453999"/>
          </a:xfrm>
          <a:prstGeom prst="rect">
            <a:avLst/>
          </a:prstGeom>
          <a:noFill/>
          <a:ln>
            <a:noFill/>
          </a:ln>
        </p:spPr>
      </p:pic>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type="title"/>
          </p:nvPr>
        </p:nvSpPr>
        <p:spPr>
          <a:xfrm>
            <a:off x="311700" y="445025"/>
            <a:ext cx="2297400" cy="613200"/>
          </a:xfrm>
          <a:prstGeom prst="rect">
            <a:avLst/>
          </a:prstGeom>
        </p:spPr>
        <p:txBody>
          <a:bodyPr anchorCtr="0" anchor="t" bIns="91425" lIns="91425" rIns="91425" tIns="91425">
            <a:noAutofit/>
          </a:bodyPr>
          <a:lstStyle/>
          <a:p>
            <a:pPr lvl="0" rtl="0">
              <a:spcBef>
                <a:spcPts val="0"/>
              </a:spcBef>
              <a:buNone/>
            </a:pPr>
            <a:r>
              <a:rPr lang="en"/>
              <a:t>Key Terms:</a:t>
            </a:r>
          </a:p>
        </p:txBody>
      </p:sp>
      <p:sp>
        <p:nvSpPr>
          <p:cNvPr id="111" name="Shape 111"/>
          <p:cNvSpPr txBox="1"/>
          <p:nvPr>
            <p:ph idx="1" type="body"/>
          </p:nvPr>
        </p:nvSpPr>
        <p:spPr>
          <a:xfrm>
            <a:off x="311700" y="1171600"/>
            <a:ext cx="2414400" cy="613200"/>
          </a:xfrm>
          <a:prstGeom prst="rect">
            <a:avLst/>
          </a:prstGeom>
        </p:spPr>
        <p:txBody>
          <a:bodyPr anchorCtr="0" anchor="t" bIns="91425" lIns="91425" rIns="91425" tIns="91425">
            <a:noAutofit/>
          </a:bodyPr>
          <a:lstStyle/>
          <a:p>
            <a:pPr lvl="0" rtl="0">
              <a:spcBef>
                <a:spcPts val="0"/>
              </a:spcBef>
              <a:buNone/>
            </a:pPr>
            <a:r>
              <a:rPr lang="en"/>
              <a:t>Bid curve</a:t>
            </a:r>
          </a:p>
        </p:txBody>
      </p:sp>
      <p:pic>
        <p:nvPicPr>
          <p:cNvPr id="112" name="Shape 112"/>
          <p:cNvPicPr preferRelativeResize="0"/>
          <p:nvPr/>
        </p:nvPicPr>
        <p:blipFill>
          <a:blip r:embed="rId3">
            <a:alphaModFix/>
          </a:blip>
          <a:stretch>
            <a:fillRect/>
          </a:stretch>
        </p:blipFill>
        <p:spPr>
          <a:xfrm>
            <a:off x="2914724" y="550287"/>
            <a:ext cx="5507050" cy="4042924"/>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ph type="title"/>
          </p:nvPr>
        </p:nvSpPr>
        <p:spPr>
          <a:xfrm>
            <a:off x="230550" y="445025"/>
            <a:ext cx="8682900" cy="613200"/>
          </a:xfrm>
          <a:prstGeom prst="rect">
            <a:avLst/>
          </a:prstGeom>
        </p:spPr>
        <p:txBody>
          <a:bodyPr anchorCtr="0" anchor="t" bIns="91425" lIns="91425" rIns="91425" tIns="91425">
            <a:noAutofit/>
          </a:bodyPr>
          <a:lstStyle/>
          <a:p>
            <a:pPr lvl="0">
              <a:spcBef>
                <a:spcPts val="0"/>
              </a:spcBef>
              <a:buNone/>
            </a:pPr>
            <a:r>
              <a:rPr lang="en" sz="2400"/>
              <a:t>Supply and demand are constantly balanced to keep the lights on</a:t>
            </a:r>
          </a:p>
        </p:txBody>
      </p:sp>
      <p:pic>
        <p:nvPicPr>
          <p:cNvPr id="118" name="Shape 118"/>
          <p:cNvPicPr preferRelativeResize="0"/>
          <p:nvPr/>
        </p:nvPicPr>
        <p:blipFill>
          <a:blip r:embed="rId3">
            <a:alphaModFix/>
          </a:blip>
          <a:stretch>
            <a:fillRect/>
          </a:stretch>
        </p:blipFill>
        <p:spPr>
          <a:xfrm>
            <a:off x="1014750" y="1757937"/>
            <a:ext cx="3438724" cy="2497824"/>
          </a:xfrm>
          <a:prstGeom prst="rect">
            <a:avLst/>
          </a:prstGeom>
          <a:noFill/>
          <a:ln>
            <a:noFill/>
          </a:ln>
        </p:spPr>
      </p:pic>
      <p:pic>
        <p:nvPicPr>
          <p:cNvPr id="119" name="Shape 119"/>
          <p:cNvPicPr preferRelativeResize="0"/>
          <p:nvPr/>
        </p:nvPicPr>
        <p:blipFill>
          <a:blip r:embed="rId4">
            <a:alphaModFix/>
          </a:blip>
          <a:stretch>
            <a:fillRect/>
          </a:stretch>
        </p:blipFill>
        <p:spPr>
          <a:xfrm>
            <a:off x="4453475" y="1755012"/>
            <a:ext cx="3438725" cy="2503645"/>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150" y="445025"/>
            <a:ext cx="9144000" cy="613200"/>
          </a:xfrm>
          <a:prstGeom prst="rect">
            <a:avLst/>
          </a:prstGeom>
        </p:spPr>
        <p:txBody>
          <a:bodyPr anchorCtr="0" anchor="t" bIns="91425" lIns="91425" rIns="91425" tIns="91425">
            <a:noAutofit/>
          </a:bodyPr>
          <a:lstStyle/>
          <a:p>
            <a:pPr lvl="0" algn="ctr">
              <a:spcBef>
                <a:spcPts val="0"/>
              </a:spcBef>
              <a:buNone/>
            </a:pPr>
            <a:r>
              <a:rPr lang="en" sz="2400"/>
              <a:t>The supply mix varies seasonally, and has changed over the years</a:t>
            </a:r>
          </a:p>
        </p:txBody>
      </p:sp>
      <p:pic>
        <p:nvPicPr>
          <p:cNvPr id="125" name="Shape 125"/>
          <p:cNvPicPr preferRelativeResize="0"/>
          <p:nvPr/>
        </p:nvPicPr>
        <p:blipFill>
          <a:blip r:embed="rId3">
            <a:alphaModFix/>
          </a:blip>
          <a:stretch>
            <a:fillRect/>
          </a:stretch>
        </p:blipFill>
        <p:spPr>
          <a:xfrm>
            <a:off x="214136" y="1294924"/>
            <a:ext cx="8715739" cy="3183474"/>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613200"/>
          </a:xfrm>
          <a:prstGeom prst="rect">
            <a:avLst/>
          </a:prstGeom>
        </p:spPr>
        <p:txBody>
          <a:bodyPr anchorCtr="0" anchor="t" bIns="91425" lIns="91425" rIns="91425" tIns="91425">
            <a:noAutofit/>
          </a:bodyPr>
          <a:lstStyle/>
          <a:p>
            <a:pPr indent="-342900" lvl="0" marL="457200">
              <a:lnSpc>
                <a:spcPct val="115000"/>
              </a:lnSpc>
              <a:spcBef>
                <a:spcPts val="0"/>
              </a:spcBef>
              <a:spcAft>
                <a:spcPts val="1600"/>
              </a:spcAft>
              <a:buSzPct val="100000"/>
              <a:buAutoNum type="arabicPeriod"/>
            </a:pPr>
            <a:r>
              <a:rPr b="1" lang="en" sz="1800"/>
              <a:t>How have each of the resources on the resource mix historically impacted prices in New England’s electricity markets?</a:t>
            </a:r>
          </a:p>
        </p:txBody>
      </p:sp>
      <p:pic>
        <p:nvPicPr>
          <p:cNvPr id="131" name="Shape 131"/>
          <p:cNvPicPr preferRelativeResize="0"/>
          <p:nvPr/>
        </p:nvPicPr>
        <p:blipFill>
          <a:blip r:embed="rId3">
            <a:alphaModFix/>
          </a:blip>
          <a:stretch>
            <a:fillRect/>
          </a:stretch>
        </p:blipFill>
        <p:spPr>
          <a:xfrm>
            <a:off x="2513062" y="1515977"/>
            <a:ext cx="4117874" cy="30230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